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94" r:id="rId3"/>
    <p:sldId id="301" r:id="rId4"/>
    <p:sldId id="296" r:id="rId5"/>
    <p:sldId id="295" r:id="rId6"/>
    <p:sldId id="299" r:id="rId7"/>
    <p:sldId id="300" r:id="rId8"/>
    <p:sldId id="298" r:id="rId9"/>
    <p:sldId id="276" r:id="rId10"/>
    <p:sldId id="286" r:id="rId11"/>
    <p:sldId id="29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elle Scaife" initials="MS" lastIdx="2" clrIdx="0">
    <p:extLst>
      <p:ext uri="{19B8F6BF-5375-455C-9EA6-DF929625EA0E}">
        <p15:presenceInfo xmlns:p15="http://schemas.microsoft.com/office/powerpoint/2012/main" userId="S-1-5-21-1291801583-3546313967-1952226342-306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8B3"/>
    <a:srgbClr val="CC32C5"/>
    <a:srgbClr val="F24678"/>
    <a:srgbClr val="D5FFFE"/>
    <a:srgbClr val="F9A50E"/>
    <a:srgbClr val="F8D6F2"/>
    <a:srgbClr val="DDF5D9"/>
    <a:srgbClr val="853E9A"/>
    <a:srgbClr val="FF3300"/>
    <a:srgbClr val="2A9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53" autoAdjust="0"/>
    <p:restoredTop sz="94364" autoAdjust="0"/>
  </p:normalViewPr>
  <p:slideViewPr>
    <p:cSldViewPr>
      <p:cViewPr varScale="1">
        <p:scale>
          <a:sx n="50" d="100"/>
          <a:sy n="50" d="100"/>
        </p:scale>
        <p:origin x="823" y="3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821C36-FCAE-4026-8356-8A636123779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82C9563B-9B86-4454-8847-BA96426B4193}">
      <dgm:prSet/>
      <dgm:spPr/>
      <dgm:t>
        <a:bodyPr/>
        <a:lstStyle/>
        <a:p>
          <a:pPr rtl="0"/>
          <a:r>
            <a:rPr lang="en-GB" smtClean="0"/>
            <a:t>Our aim through this work is to collaboratively develop a new integrated model of care, single service specification for our services and a consistent approach to population health needs and person centred outcome measures.</a:t>
          </a:r>
          <a:endParaRPr lang="en-GB"/>
        </a:p>
      </dgm:t>
    </dgm:pt>
    <dgm:pt modelId="{C0359F26-5D95-4D3B-86F0-17D4885F7A45}" type="parTrans" cxnId="{3EF781B8-E324-40CB-896F-EB99B0F69C94}">
      <dgm:prSet/>
      <dgm:spPr/>
      <dgm:t>
        <a:bodyPr/>
        <a:lstStyle/>
        <a:p>
          <a:endParaRPr lang="en-US"/>
        </a:p>
      </dgm:t>
    </dgm:pt>
    <dgm:pt modelId="{717EA7EB-CC26-42AF-A783-D3AB9B765EEC}" type="sibTrans" cxnId="{3EF781B8-E324-40CB-896F-EB99B0F69C94}">
      <dgm:prSet/>
      <dgm:spPr/>
      <dgm:t>
        <a:bodyPr/>
        <a:lstStyle/>
        <a:p>
          <a:endParaRPr lang="en-US"/>
        </a:p>
      </dgm:t>
    </dgm:pt>
    <dgm:pt modelId="{F97BCEC9-E8EE-4E8F-A8E8-C5CA88A1B0A4}">
      <dgm:prSet/>
      <dgm:spPr/>
      <dgm:t>
        <a:bodyPr/>
        <a:lstStyle/>
        <a:p>
          <a:pPr rtl="0"/>
          <a:r>
            <a:rPr lang="en-GB" dirty="0" smtClean="0">
              <a:latin typeface="Arial" panose="020B0604020202020204" pitchFamily="34" charset="0"/>
              <a:cs typeface="Arial" panose="020B0604020202020204" pitchFamily="34" charset="0"/>
            </a:rPr>
            <a:t>We plan to have wide reaching, robust and transparent communication and engagement with public and patients, including community, voluntary and faith groups.</a:t>
          </a:r>
          <a:endParaRPr lang="en-GB" dirty="0">
            <a:latin typeface="Arial" panose="020B0604020202020204" pitchFamily="34" charset="0"/>
            <a:cs typeface="Arial" panose="020B0604020202020204" pitchFamily="34" charset="0"/>
          </a:endParaRPr>
        </a:p>
      </dgm:t>
    </dgm:pt>
    <dgm:pt modelId="{EE246A4E-8FA6-4595-B6D6-4FAD8ECA7530}" type="parTrans" cxnId="{E2DE056E-570A-497D-83A8-214FD2D3C984}">
      <dgm:prSet/>
      <dgm:spPr/>
      <dgm:t>
        <a:bodyPr/>
        <a:lstStyle/>
        <a:p>
          <a:endParaRPr lang="en-US"/>
        </a:p>
      </dgm:t>
    </dgm:pt>
    <dgm:pt modelId="{655BF102-0AB0-4375-9E43-FE275F3DC8A7}" type="sibTrans" cxnId="{E2DE056E-570A-497D-83A8-214FD2D3C984}">
      <dgm:prSet/>
      <dgm:spPr/>
      <dgm:t>
        <a:bodyPr/>
        <a:lstStyle/>
        <a:p>
          <a:endParaRPr lang="en-US"/>
        </a:p>
      </dgm:t>
    </dgm:pt>
    <dgm:pt modelId="{1BECF589-D61D-4A1B-82E0-1B757CF85490}">
      <dgm:prSet/>
      <dgm:spPr/>
      <dgm:t>
        <a:bodyPr/>
        <a:lstStyle/>
        <a:p>
          <a:pPr rtl="0"/>
          <a:r>
            <a:rPr lang="en-GB" smtClean="0">
              <a:latin typeface="Arial" panose="020B0604020202020204" pitchFamily="34" charset="0"/>
              <a:cs typeface="Arial" panose="020B0604020202020204" pitchFamily="34" charset="0"/>
            </a:rPr>
            <a:t>Publication of Issues Paper and other supporting documentation designed to facilitate discussions and support innovative thinking.</a:t>
          </a:r>
          <a:endParaRPr lang="en-GB">
            <a:latin typeface="Arial" panose="020B0604020202020204" pitchFamily="34" charset="0"/>
            <a:cs typeface="Arial" panose="020B0604020202020204" pitchFamily="34" charset="0"/>
          </a:endParaRPr>
        </a:p>
      </dgm:t>
    </dgm:pt>
    <dgm:pt modelId="{243B68D9-70DB-4231-9E7D-4C2E70881B85}" type="parTrans" cxnId="{8BB09425-B7D9-4387-A56D-6616DB3CBBA7}">
      <dgm:prSet/>
      <dgm:spPr/>
      <dgm:t>
        <a:bodyPr/>
        <a:lstStyle/>
        <a:p>
          <a:endParaRPr lang="en-US"/>
        </a:p>
      </dgm:t>
    </dgm:pt>
    <dgm:pt modelId="{AEAA33FA-8B3E-4470-9645-98B01AD5E038}" type="sibTrans" cxnId="{8BB09425-B7D9-4387-A56D-6616DB3CBBA7}">
      <dgm:prSet/>
      <dgm:spPr/>
      <dgm:t>
        <a:bodyPr/>
        <a:lstStyle/>
        <a:p>
          <a:endParaRPr lang="en-US"/>
        </a:p>
      </dgm:t>
    </dgm:pt>
    <dgm:pt modelId="{8895374E-2FB4-4587-971B-DE994B64B904}">
      <dgm:prSet/>
      <dgm:spPr/>
      <dgm:t>
        <a:bodyPr/>
        <a:lstStyle/>
        <a:p>
          <a:pPr rtl="0"/>
          <a:r>
            <a:rPr lang="en-GB" dirty="0" smtClean="0">
              <a:latin typeface="Arial" panose="020B0604020202020204" pitchFamily="34" charset="0"/>
              <a:cs typeface="Arial" panose="020B0604020202020204" pitchFamily="34" charset="0"/>
            </a:rPr>
            <a:t>Collaboratively design more responsive, sustainable and resilient services with a wider reach.</a:t>
          </a:r>
          <a:endParaRPr lang="en-GB" dirty="0">
            <a:latin typeface="Arial" panose="020B0604020202020204" pitchFamily="34" charset="0"/>
            <a:cs typeface="Arial" panose="020B0604020202020204" pitchFamily="34" charset="0"/>
          </a:endParaRPr>
        </a:p>
      </dgm:t>
    </dgm:pt>
    <dgm:pt modelId="{7A07A2C8-201F-4E8B-8B59-F17F617F2FC1}" type="parTrans" cxnId="{090824B6-B79A-4148-A571-CD939D152056}">
      <dgm:prSet/>
      <dgm:spPr/>
      <dgm:t>
        <a:bodyPr/>
        <a:lstStyle/>
        <a:p>
          <a:endParaRPr lang="en-US"/>
        </a:p>
      </dgm:t>
    </dgm:pt>
    <dgm:pt modelId="{1FB0AF5A-4DDF-4690-B9A3-36CA97758927}" type="sibTrans" cxnId="{090824B6-B79A-4148-A571-CD939D152056}">
      <dgm:prSet/>
      <dgm:spPr/>
      <dgm:t>
        <a:bodyPr/>
        <a:lstStyle/>
        <a:p>
          <a:endParaRPr lang="en-US"/>
        </a:p>
      </dgm:t>
    </dgm:pt>
    <dgm:pt modelId="{ABC333BA-21A8-4C83-B7E7-96EFAB25BCAA}">
      <dgm:prSet/>
      <dgm:spPr/>
      <dgm:t>
        <a:bodyPr/>
        <a:lstStyle/>
        <a:p>
          <a:pPr rtl="0"/>
          <a:r>
            <a:rPr lang="en-GB" dirty="0" smtClean="0">
              <a:latin typeface="Arial" panose="020B0604020202020204" pitchFamily="34" charset="0"/>
              <a:cs typeface="Arial" panose="020B0604020202020204" pitchFamily="34" charset="0"/>
            </a:rPr>
            <a:t>Achieve consistency and equity in access to services across NW London and level up to good practice where possible.</a:t>
          </a:r>
          <a:endParaRPr lang="en-GB" dirty="0">
            <a:latin typeface="Arial" panose="020B0604020202020204" pitchFamily="34" charset="0"/>
            <a:cs typeface="Arial" panose="020B0604020202020204" pitchFamily="34" charset="0"/>
          </a:endParaRPr>
        </a:p>
      </dgm:t>
    </dgm:pt>
    <dgm:pt modelId="{B7AAB15F-7843-4B8C-82A2-949E4F135907}" type="parTrans" cxnId="{2E9BD42A-20E1-49A3-A083-FDB547A72263}">
      <dgm:prSet/>
      <dgm:spPr/>
      <dgm:t>
        <a:bodyPr/>
        <a:lstStyle/>
        <a:p>
          <a:endParaRPr lang="en-US"/>
        </a:p>
      </dgm:t>
    </dgm:pt>
    <dgm:pt modelId="{892D2BC5-2B12-4284-9D5F-B4AD37B8465F}" type="sibTrans" cxnId="{2E9BD42A-20E1-49A3-A083-FDB547A72263}">
      <dgm:prSet/>
      <dgm:spPr/>
      <dgm:t>
        <a:bodyPr/>
        <a:lstStyle/>
        <a:p>
          <a:endParaRPr lang="en-US"/>
        </a:p>
      </dgm:t>
    </dgm:pt>
    <dgm:pt modelId="{F7EBE61F-677B-42A1-95A2-6DF28BEE66FC}">
      <dgm:prSet/>
      <dgm:spPr/>
      <dgm:t>
        <a:bodyPr/>
        <a:lstStyle/>
        <a:p>
          <a:pPr rtl="0"/>
          <a:r>
            <a:rPr lang="en-GB" dirty="0" smtClean="0">
              <a:latin typeface="Arial" panose="020B0604020202020204" pitchFamily="34" charset="0"/>
              <a:cs typeface="Arial" panose="020B0604020202020204" pitchFamily="34" charset="0"/>
            </a:rPr>
            <a:t>Facilitate better co-ordination of care, improve communication and integration with other services across community and acute care settings.</a:t>
          </a:r>
          <a:endParaRPr lang="en-GB" dirty="0">
            <a:latin typeface="Arial" panose="020B0604020202020204" pitchFamily="34" charset="0"/>
            <a:cs typeface="Arial" panose="020B0604020202020204" pitchFamily="34" charset="0"/>
          </a:endParaRPr>
        </a:p>
      </dgm:t>
    </dgm:pt>
    <dgm:pt modelId="{A155DA9A-DC1A-4C71-9679-36C43B3DE5E2}" type="parTrans" cxnId="{23934EAD-0F1F-4BE1-9361-5FEC633DC40A}">
      <dgm:prSet/>
      <dgm:spPr/>
      <dgm:t>
        <a:bodyPr/>
        <a:lstStyle/>
        <a:p>
          <a:endParaRPr lang="en-US"/>
        </a:p>
      </dgm:t>
    </dgm:pt>
    <dgm:pt modelId="{E1AAB50E-9BEC-4CDD-AAA0-6126512D611A}" type="sibTrans" cxnId="{23934EAD-0F1F-4BE1-9361-5FEC633DC40A}">
      <dgm:prSet/>
      <dgm:spPr/>
      <dgm:t>
        <a:bodyPr/>
        <a:lstStyle/>
        <a:p>
          <a:endParaRPr lang="en-US"/>
        </a:p>
      </dgm:t>
    </dgm:pt>
    <dgm:pt modelId="{C4DC3106-E40E-4046-99EB-531F202974E5}">
      <dgm:prSet/>
      <dgm:spPr/>
      <dgm:t>
        <a:bodyPr/>
        <a:lstStyle/>
        <a:p>
          <a:pPr rtl="0"/>
          <a:r>
            <a:rPr lang="en-GB" smtClean="0">
              <a:latin typeface="Arial" panose="020B0604020202020204" pitchFamily="34" charset="0"/>
              <a:cs typeface="Arial" panose="020B0604020202020204" pitchFamily="34" charset="0"/>
            </a:rPr>
            <a:t>Collaborative working and pathway development with other ICS programme including Cancer, Enhanced health in care homes, Continuing Health Care, community nursing and acute discharge improvement work.</a:t>
          </a:r>
          <a:endParaRPr lang="en-GB">
            <a:latin typeface="Arial" panose="020B0604020202020204" pitchFamily="34" charset="0"/>
            <a:cs typeface="Arial" panose="020B0604020202020204" pitchFamily="34" charset="0"/>
          </a:endParaRPr>
        </a:p>
      </dgm:t>
    </dgm:pt>
    <dgm:pt modelId="{01BF7FF9-4282-4051-B011-004EBCCDB92C}" type="parTrans" cxnId="{FED206BA-0979-40DD-ADC1-30F83D2315B8}">
      <dgm:prSet/>
      <dgm:spPr/>
      <dgm:t>
        <a:bodyPr/>
        <a:lstStyle/>
        <a:p>
          <a:endParaRPr lang="en-US"/>
        </a:p>
      </dgm:t>
    </dgm:pt>
    <dgm:pt modelId="{74D9CC94-1F5E-4220-B12A-1238F1B19F7F}" type="sibTrans" cxnId="{FED206BA-0979-40DD-ADC1-30F83D2315B8}">
      <dgm:prSet/>
      <dgm:spPr/>
      <dgm:t>
        <a:bodyPr/>
        <a:lstStyle/>
        <a:p>
          <a:endParaRPr lang="en-US"/>
        </a:p>
      </dgm:t>
    </dgm:pt>
    <dgm:pt modelId="{BF5CAF95-A1B7-4E6D-83EB-E1DA86C36823}">
      <dgm:prSet/>
      <dgm:spPr/>
      <dgm:t>
        <a:bodyPr/>
        <a:lstStyle/>
        <a:p>
          <a:pPr rtl="0"/>
          <a:r>
            <a:rPr lang="en-GB" dirty="0" smtClean="0">
              <a:latin typeface="Arial" panose="020B0604020202020204" pitchFamily="34" charset="0"/>
              <a:cs typeface="Arial" panose="020B0604020202020204" pitchFamily="34" charset="0"/>
            </a:rPr>
            <a:t>Work in partnership with health, social care and the voluntary, community and faith sectors.</a:t>
          </a:r>
          <a:endParaRPr lang="en-GB" dirty="0">
            <a:latin typeface="Arial" panose="020B0604020202020204" pitchFamily="34" charset="0"/>
            <a:cs typeface="Arial" panose="020B0604020202020204" pitchFamily="34" charset="0"/>
          </a:endParaRPr>
        </a:p>
      </dgm:t>
    </dgm:pt>
    <dgm:pt modelId="{FC312286-617B-4755-AC0E-D790E08F384F}" type="parTrans" cxnId="{459128DB-6B42-4635-9453-A197A3025F39}">
      <dgm:prSet/>
      <dgm:spPr/>
      <dgm:t>
        <a:bodyPr/>
        <a:lstStyle/>
        <a:p>
          <a:endParaRPr lang="en-US"/>
        </a:p>
      </dgm:t>
    </dgm:pt>
    <dgm:pt modelId="{C5887902-9759-445A-ACF4-89488DFB41EF}" type="sibTrans" cxnId="{459128DB-6B42-4635-9453-A197A3025F39}">
      <dgm:prSet/>
      <dgm:spPr/>
      <dgm:t>
        <a:bodyPr/>
        <a:lstStyle/>
        <a:p>
          <a:endParaRPr lang="en-US"/>
        </a:p>
      </dgm:t>
    </dgm:pt>
    <dgm:pt modelId="{C499D70C-33D0-4276-B180-B5392D3C80B5}">
      <dgm:prSet/>
      <dgm:spPr/>
      <dgm:t>
        <a:bodyPr/>
        <a:lstStyle/>
        <a:p>
          <a:pPr rtl="0"/>
          <a:r>
            <a:rPr lang="en-GB" dirty="0" smtClean="0">
              <a:latin typeface="Arial" panose="020B0604020202020204" pitchFamily="34" charset="0"/>
              <a:cs typeface="Arial" panose="020B0604020202020204" pitchFamily="34" charset="0"/>
            </a:rPr>
            <a:t>Explore development of compassionate communities with more integrated/ partnership working with Voluntary Community Sector.</a:t>
          </a:r>
          <a:endParaRPr lang="en-GB" dirty="0">
            <a:latin typeface="Arial" panose="020B0604020202020204" pitchFamily="34" charset="0"/>
            <a:cs typeface="Arial" panose="020B0604020202020204" pitchFamily="34" charset="0"/>
          </a:endParaRPr>
        </a:p>
      </dgm:t>
    </dgm:pt>
    <dgm:pt modelId="{04C979F0-3C94-41D9-91F1-2FD77E084CAE}" type="parTrans" cxnId="{5A673CAC-46EE-4E11-AFDA-E460AB0C59A4}">
      <dgm:prSet/>
      <dgm:spPr/>
      <dgm:t>
        <a:bodyPr/>
        <a:lstStyle/>
        <a:p>
          <a:endParaRPr lang="en-US"/>
        </a:p>
      </dgm:t>
    </dgm:pt>
    <dgm:pt modelId="{6D5B6247-5CBC-4251-839E-A89A15CF735F}" type="sibTrans" cxnId="{5A673CAC-46EE-4E11-AFDA-E460AB0C59A4}">
      <dgm:prSet/>
      <dgm:spPr/>
      <dgm:t>
        <a:bodyPr/>
        <a:lstStyle/>
        <a:p>
          <a:endParaRPr lang="en-US"/>
        </a:p>
      </dgm:t>
    </dgm:pt>
    <dgm:pt modelId="{400172D2-6CD7-464A-948A-114553453D6F}">
      <dgm:prSet/>
      <dgm:spPr/>
      <dgm:t>
        <a:bodyPr/>
        <a:lstStyle/>
        <a:p>
          <a:pPr rtl="0"/>
          <a:r>
            <a:rPr lang="en-GB" dirty="0" smtClean="0">
              <a:latin typeface="Arial" panose="020B0604020202020204" pitchFamily="34" charset="0"/>
              <a:cs typeface="Arial" panose="020B0604020202020204" pitchFamily="34" charset="0"/>
            </a:rPr>
            <a:t>We will develop a consistent approach to person centred outcome measures, population health needs assessment, benchmarking and monitoring.</a:t>
          </a:r>
          <a:endParaRPr lang="en-GB" dirty="0">
            <a:latin typeface="Arial" panose="020B0604020202020204" pitchFamily="34" charset="0"/>
            <a:cs typeface="Arial" panose="020B0604020202020204" pitchFamily="34" charset="0"/>
          </a:endParaRPr>
        </a:p>
      </dgm:t>
    </dgm:pt>
    <dgm:pt modelId="{FD186382-442A-4C6F-AF4C-544F2D21BEFB}" type="parTrans" cxnId="{F8CC877C-0388-4786-9236-C5C7AEB885A1}">
      <dgm:prSet/>
      <dgm:spPr/>
      <dgm:t>
        <a:bodyPr/>
        <a:lstStyle/>
        <a:p>
          <a:endParaRPr lang="en-US"/>
        </a:p>
      </dgm:t>
    </dgm:pt>
    <dgm:pt modelId="{1F9B3C91-303F-4B51-8BC8-1F49DD0C3849}" type="sibTrans" cxnId="{F8CC877C-0388-4786-9236-C5C7AEB885A1}">
      <dgm:prSet/>
      <dgm:spPr/>
      <dgm:t>
        <a:bodyPr/>
        <a:lstStyle/>
        <a:p>
          <a:endParaRPr lang="en-US"/>
        </a:p>
      </dgm:t>
    </dgm:pt>
    <dgm:pt modelId="{C73B9C0A-0133-4248-A182-A892F38C071F}">
      <dgm:prSet/>
      <dgm:spPr/>
      <dgm:t>
        <a:bodyPr/>
        <a:lstStyle/>
        <a:p>
          <a:pPr rtl="0"/>
          <a:r>
            <a:rPr lang="en-GB" dirty="0" smtClean="0">
              <a:latin typeface="Arial" panose="020B0604020202020204" pitchFamily="34" charset="0"/>
              <a:cs typeface="Arial" panose="020B0604020202020204" pitchFamily="34" charset="0"/>
            </a:rPr>
            <a:t>We are working closely with our social care partners to utilise digital technology to support the development of shared care records for care homes. </a:t>
          </a:r>
          <a:endParaRPr lang="en-GB" dirty="0">
            <a:latin typeface="Arial" panose="020B0604020202020204" pitchFamily="34" charset="0"/>
            <a:cs typeface="Arial" panose="020B0604020202020204" pitchFamily="34" charset="0"/>
          </a:endParaRPr>
        </a:p>
      </dgm:t>
    </dgm:pt>
    <dgm:pt modelId="{14A4BC15-5F8D-4279-95AF-3540ADDE3F96}" type="parTrans" cxnId="{79F51F0E-40A3-483D-97E2-2DD46C67C1CF}">
      <dgm:prSet/>
      <dgm:spPr/>
      <dgm:t>
        <a:bodyPr/>
        <a:lstStyle/>
        <a:p>
          <a:endParaRPr lang="en-US"/>
        </a:p>
      </dgm:t>
    </dgm:pt>
    <dgm:pt modelId="{5FEF940C-4426-4A34-BCC6-E93D75381834}" type="sibTrans" cxnId="{79F51F0E-40A3-483D-97E2-2DD46C67C1CF}">
      <dgm:prSet/>
      <dgm:spPr/>
      <dgm:t>
        <a:bodyPr/>
        <a:lstStyle/>
        <a:p>
          <a:endParaRPr lang="en-US"/>
        </a:p>
      </dgm:t>
    </dgm:pt>
    <dgm:pt modelId="{8482E12D-884F-4638-A690-C823CB833D7A}" type="pres">
      <dgm:prSet presAssocID="{B4821C36-FCAE-4026-8356-8A6361237793}" presName="Name0" presStyleCnt="0">
        <dgm:presLayoutVars>
          <dgm:dir/>
          <dgm:animLvl val="lvl"/>
          <dgm:resizeHandles val="exact"/>
        </dgm:presLayoutVars>
      </dgm:prSet>
      <dgm:spPr/>
      <dgm:t>
        <a:bodyPr/>
        <a:lstStyle/>
        <a:p>
          <a:endParaRPr lang="en-US"/>
        </a:p>
      </dgm:t>
    </dgm:pt>
    <dgm:pt modelId="{233D4FFB-72C0-4511-9936-E2F10CE1BB84}" type="pres">
      <dgm:prSet presAssocID="{82C9563B-9B86-4454-8847-BA96426B4193}" presName="composite" presStyleCnt="0"/>
      <dgm:spPr/>
    </dgm:pt>
    <dgm:pt modelId="{2DC99F8E-A959-42E8-9F51-14BB5477C3C5}" type="pres">
      <dgm:prSet presAssocID="{82C9563B-9B86-4454-8847-BA96426B4193}" presName="parTx" presStyleLbl="alignNode1" presStyleIdx="0" presStyleCnt="1">
        <dgm:presLayoutVars>
          <dgm:chMax val="0"/>
          <dgm:chPref val="0"/>
          <dgm:bulletEnabled val="1"/>
        </dgm:presLayoutVars>
      </dgm:prSet>
      <dgm:spPr/>
      <dgm:t>
        <a:bodyPr/>
        <a:lstStyle/>
        <a:p>
          <a:endParaRPr lang="en-US"/>
        </a:p>
      </dgm:t>
    </dgm:pt>
    <dgm:pt modelId="{FEB1B017-B397-4DCB-9B7B-D5DBB166110A}" type="pres">
      <dgm:prSet presAssocID="{82C9563B-9B86-4454-8847-BA96426B4193}" presName="desTx" presStyleLbl="alignAccFollowNode1" presStyleIdx="0" presStyleCnt="1">
        <dgm:presLayoutVars>
          <dgm:bulletEnabled val="1"/>
        </dgm:presLayoutVars>
      </dgm:prSet>
      <dgm:spPr/>
      <dgm:t>
        <a:bodyPr/>
        <a:lstStyle/>
        <a:p>
          <a:endParaRPr lang="en-US"/>
        </a:p>
      </dgm:t>
    </dgm:pt>
  </dgm:ptLst>
  <dgm:cxnLst>
    <dgm:cxn modelId="{7DDF30CD-22F3-4CD2-B5E6-A402CC2611D6}" type="presOf" srcId="{B4821C36-FCAE-4026-8356-8A6361237793}" destId="{8482E12D-884F-4638-A690-C823CB833D7A}" srcOrd="0" destOrd="0" presId="urn:microsoft.com/office/officeart/2005/8/layout/hList1"/>
    <dgm:cxn modelId="{5A673CAC-46EE-4E11-AFDA-E460AB0C59A4}" srcId="{82C9563B-9B86-4454-8847-BA96426B4193}" destId="{C499D70C-33D0-4276-B180-B5392D3C80B5}" srcOrd="7" destOrd="0" parTransId="{04C979F0-3C94-41D9-91F1-2FD77E084CAE}" sibTransId="{6D5B6247-5CBC-4251-839E-A89A15CF735F}"/>
    <dgm:cxn modelId="{79F51F0E-40A3-483D-97E2-2DD46C67C1CF}" srcId="{82C9563B-9B86-4454-8847-BA96426B4193}" destId="{C73B9C0A-0133-4248-A182-A892F38C071F}" srcOrd="9" destOrd="0" parTransId="{14A4BC15-5F8D-4279-95AF-3540ADDE3F96}" sibTransId="{5FEF940C-4426-4A34-BCC6-E93D75381834}"/>
    <dgm:cxn modelId="{63945173-FF4E-4758-A0EF-AE70466EB906}" type="presOf" srcId="{C4DC3106-E40E-4046-99EB-531F202974E5}" destId="{FEB1B017-B397-4DCB-9B7B-D5DBB166110A}" srcOrd="0" destOrd="5" presId="urn:microsoft.com/office/officeart/2005/8/layout/hList1"/>
    <dgm:cxn modelId="{FED206BA-0979-40DD-ADC1-30F83D2315B8}" srcId="{82C9563B-9B86-4454-8847-BA96426B4193}" destId="{C4DC3106-E40E-4046-99EB-531F202974E5}" srcOrd="5" destOrd="0" parTransId="{01BF7FF9-4282-4051-B011-004EBCCDB92C}" sibTransId="{74D9CC94-1F5E-4220-B12A-1238F1B19F7F}"/>
    <dgm:cxn modelId="{430D78E2-76A7-42BC-A8EB-7A63EF1289B1}" type="presOf" srcId="{8895374E-2FB4-4587-971B-DE994B64B904}" destId="{FEB1B017-B397-4DCB-9B7B-D5DBB166110A}" srcOrd="0" destOrd="2" presId="urn:microsoft.com/office/officeart/2005/8/layout/hList1"/>
    <dgm:cxn modelId="{F8CC877C-0388-4786-9236-C5C7AEB885A1}" srcId="{82C9563B-9B86-4454-8847-BA96426B4193}" destId="{400172D2-6CD7-464A-948A-114553453D6F}" srcOrd="8" destOrd="0" parTransId="{FD186382-442A-4C6F-AF4C-544F2D21BEFB}" sibTransId="{1F9B3C91-303F-4B51-8BC8-1F49DD0C3849}"/>
    <dgm:cxn modelId="{F43AF2CB-B179-412D-8F0F-5C135C0F28B7}" type="presOf" srcId="{F7EBE61F-677B-42A1-95A2-6DF28BEE66FC}" destId="{FEB1B017-B397-4DCB-9B7B-D5DBB166110A}" srcOrd="0" destOrd="4" presId="urn:microsoft.com/office/officeart/2005/8/layout/hList1"/>
    <dgm:cxn modelId="{C367F315-B2F4-4F93-BC0C-0F8461A9FED3}" type="presOf" srcId="{ABC333BA-21A8-4C83-B7E7-96EFAB25BCAA}" destId="{FEB1B017-B397-4DCB-9B7B-D5DBB166110A}" srcOrd="0" destOrd="3" presId="urn:microsoft.com/office/officeart/2005/8/layout/hList1"/>
    <dgm:cxn modelId="{8BB09425-B7D9-4387-A56D-6616DB3CBBA7}" srcId="{82C9563B-9B86-4454-8847-BA96426B4193}" destId="{1BECF589-D61D-4A1B-82E0-1B757CF85490}" srcOrd="1" destOrd="0" parTransId="{243B68D9-70DB-4231-9E7D-4C2E70881B85}" sibTransId="{AEAA33FA-8B3E-4470-9645-98B01AD5E038}"/>
    <dgm:cxn modelId="{BA44DF08-B222-49EE-A29A-EF17D64CB92E}" type="presOf" srcId="{BF5CAF95-A1B7-4E6D-83EB-E1DA86C36823}" destId="{FEB1B017-B397-4DCB-9B7B-D5DBB166110A}" srcOrd="0" destOrd="6" presId="urn:microsoft.com/office/officeart/2005/8/layout/hList1"/>
    <dgm:cxn modelId="{23934EAD-0F1F-4BE1-9361-5FEC633DC40A}" srcId="{82C9563B-9B86-4454-8847-BA96426B4193}" destId="{F7EBE61F-677B-42A1-95A2-6DF28BEE66FC}" srcOrd="4" destOrd="0" parTransId="{A155DA9A-DC1A-4C71-9679-36C43B3DE5E2}" sibTransId="{E1AAB50E-9BEC-4CDD-AAA0-6126512D611A}"/>
    <dgm:cxn modelId="{090824B6-B79A-4148-A571-CD939D152056}" srcId="{82C9563B-9B86-4454-8847-BA96426B4193}" destId="{8895374E-2FB4-4587-971B-DE994B64B904}" srcOrd="2" destOrd="0" parTransId="{7A07A2C8-201F-4E8B-8B59-F17F617F2FC1}" sibTransId="{1FB0AF5A-4DDF-4690-B9A3-36CA97758927}"/>
    <dgm:cxn modelId="{F86DF9B5-DD72-4208-BD52-E25D54CCD202}" type="presOf" srcId="{82C9563B-9B86-4454-8847-BA96426B4193}" destId="{2DC99F8E-A959-42E8-9F51-14BB5477C3C5}" srcOrd="0" destOrd="0" presId="urn:microsoft.com/office/officeart/2005/8/layout/hList1"/>
    <dgm:cxn modelId="{0EF1B68E-6E13-4631-B827-555F2A305970}" type="presOf" srcId="{400172D2-6CD7-464A-948A-114553453D6F}" destId="{FEB1B017-B397-4DCB-9B7B-D5DBB166110A}" srcOrd="0" destOrd="8" presId="urn:microsoft.com/office/officeart/2005/8/layout/hList1"/>
    <dgm:cxn modelId="{3EF781B8-E324-40CB-896F-EB99B0F69C94}" srcId="{B4821C36-FCAE-4026-8356-8A6361237793}" destId="{82C9563B-9B86-4454-8847-BA96426B4193}" srcOrd="0" destOrd="0" parTransId="{C0359F26-5D95-4D3B-86F0-17D4885F7A45}" sibTransId="{717EA7EB-CC26-42AF-A783-D3AB9B765EEC}"/>
    <dgm:cxn modelId="{3C3F7AF8-7BD3-464A-867D-F9E7A1612349}" type="presOf" srcId="{1BECF589-D61D-4A1B-82E0-1B757CF85490}" destId="{FEB1B017-B397-4DCB-9B7B-D5DBB166110A}" srcOrd="0" destOrd="1" presId="urn:microsoft.com/office/officeart/2005/8/layout/hList1"/>
    <dgm:cxn modelId="{459128DB-6B42-4635-9453-A197A3025F39}" srcId="{82C9563B-9B86-4454-8847-BA96426B4193}" destId="{BF5CAF95-A1B7-4E6D-83EB-E1DA86C36823}" srcOrd="6" destOrd="0" parTransId="{FC312286-617B-4755-AC0E-D790E08F384F}" sibTransId="{C5887902-9759-445A-ACF4-89488DFB41EF}"/>
    <dgm:cxn modelId="{E2DE056E-570A-497D-83A8-214FD2D3C984}" srcId="{82C9563B-9B86-4454-8847-BA96426B4193}" destId="{F97BCEC9-E8EE-4E8F-A8E8-C5CA88A1B0A4}" srcOrd="0" destOrd="0" parTransId="{EE246A4E-8FA6-4595-B6D6-4FAD8ECA7530}" sibTransId="{655BF102-0AB0-4375-9E43-FE275F3DC8A7}"/>
    <dgm:cxn modelId="{BBE52E43-ED69-4710-9D12-F68DCE61458A}" type="presOf" srcId="{C499D70C-33D0-4276-B180-B5392D3C80B5}" destId="{FEB1B017-B397-4DCB-9B7B-D5DBB166110A}" srcOrd="0" destOrd="7" presId="urn:microsoft.com/office/officeart/2005/8/layout/hList1"/>
    <dgm:cxn modelId="{EC5DA2F7-06AC-4E00-9375-6217897FABD4}" type="presOf" srcId="{C73B9C0A-0133-4248-A182-A892F38C071F}" destId="{FEB1B017-B397-4DCB-9B7B-D5DBB166110A}" srcOrd="0" destOrd="9" presId="urn:microsoft.com/office/officeart/2005/8/layout/hList1"/>
    <dgm:cxn modelId="{2E9BD42A-20E1-49A3-A083-FDB547A72263}" srcId="{82C9563B-9B86-4454-8847-BA96426B4193}" destId="{ABC333BA-21A8-4C83-B7E7-96EFAB25BCAA}" srcOrd="3" destOrd="0" parTransId="{B7AAB15F-7843-4B8C-82A2-949E4F135907}" sibTransId="{892D2BC5-2B12-4284-9D5F-B4AD37B8465F}"/>
    <dgm:cxn modelId="{4699ECF7-334A-49A5-970B-78ED7871DBD6}" type="presOf" srcId="{F97BCEC9-E8EE-4E8F-A8E8-C5CA88A1B0A4}" destId="{FEB1B017-B397-4DCB-9B7B-D5DBB166110A}" srcOrd="0" destOrd="0" presId="urn:microsoft.com/office/officeart/2005/8/layout/hList1"/>
    <dgm:cxn modelId="{AC34DA65-D446-4071-B09E-E9D79F9FF365}" type="presParOf" srcId="{8482E12D-884F-4638-A690-C823CB833D7A}" destId="{233D4FFB-72C0-4511-9936-E2F10CE1BB84}" srcOrd="0" destOrd="0" presId="urn:microsoft.com/office/officeart/2005/8/layout/hList1"/>
    <dgm:cxn modelId="{513D6D68-75D6-4E8D-A667-96D7008C99DF}" type="presParOf" srcId="{233D4FFB-72C0-4511-9936-E2F10CE1BB84}" destId="{2DC99F8E-A959-42E8-9F51-14BB5477C3C5}" srcOrd="0" destOrd="0" presId="urn:microsoft.com/office/officeart/2005/8/layout/hList1"/>
    <dgm:cxn modelId="{8EB071D4-737A-4659-9E34-960A93AD85C1}" type="presParOf" srcId="{233D4FFB-72C0-4511-9936-E2F10CE1BB84}" destId="{FEB1B017-B397-4DCB-9B7B-D5DBB166110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C99F8E-A959-42E8-9F51-14BB5477C3C5}">
      <dsp:nvSpPr>
        <dsp:cNvPr id="0" name=""/>
        <dsp:cNvSpPr/>
      </dsp:nvSpPr>
      <dsp:spPr>
        <a:xfrm>
          <a:off x="0" y="16066"/>
          <a:ext cx="11809312" cy="621916"/>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rtl="0">
            <a:lnSpc>
              <a:spcPct val="90000"/>
            </a:lnSpc>
            <a:spcBef>
              <a:spcPct val="0"/>
            </a:spcBef>
            <a:spcAft>
              <a:spcPct val="35000"/>
            </a:spcAft>
          </a:pPr>
          <a:r>
            <a:rPr lang="en-GB" sz="1700" kern="1200" smtClean="0"/>
            <a:t>Our aim through this work is to collaboratively develop a new integrated model of care, single service specification for our services and a consistent approach to population health needs and person centred outcome measures.</a:t>
          </a:r>
          <a:endParaRPr lang="en-GB" sz="1700" kern="1200"/>
        </a:p>
      </dsp:txBody>
      <dsp:txXfrm>
        <a:off x="0" y="16066"/>
        <a:ext cx="11809312" cy="621916"/>
      </dsp:txXfrm>
    </dsp:sp>
    <dsp:sp modelId="{FEB1B017-B397-4DCB-9B7B-D5DBB166110A}">
      <dsp:nvSpPr>
        <dsp:cNvPr id="0" name=""/>
        <dsp:cNvSpPr/>
      </dsp:nvSpPr>
      <dsp:spPr>
        <a:xfrm>
          <a:off x="0" y="637983"/>
          <a:ext cx="11809312" cy="438651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rtl="0">
            <a:lnSpc>
              <a:spcPct val="90000"/>
            </a:lnSpc>
            <a:spcBef>
              <a:spcPct val="0"/>
            </a:spcBef>
            <a:spcAft>
              <a:spcPct val="15000"/>
            </a:spcAft>
            <a:buChar char="••"/>
          </a:pPr>
          <a:r>
            <a:rPr lang="en-GB" sz="1700" kern="1200" dirty="0" smtClean="0">
              <a:latin typeface="Arial" panose="020B0604020202020204" pitchFamily="34" charset="0"/>
              <a:cs typeface="Arial" panose="020B0604020202020204" pitchFamily="34" charset="0"/>
            </a:rPr>
            <a:t>We plan to have wide reaching, robust and transparent communication and engagement with public and patients, including community, voluntary and faith groups.</a:t>
          </a:r>
          <a:endParaRPr lang="en-GB" sz="1700" kern="1200" dirty="0">
            <a:latin typeface="Arial" panose="020B0604020202020204" pitchFamily="34" charset="0"/>
            <a:cs typeface="Arial" panose="020B0604020202020204" pitchFamily="34" charset="0"/>
          </a:endParaRPr>
        </a:p>
        <a:p>
          <a:pPr marL="171450" lvl="1" indent="-171450" algn="l" defTabSz="755650" rtl="0">
            <a:lnSpc>
              <a:spcPct val="90000"/>
            </a:lnSpc>
            <a:spcBef>
              <a:spcPct val="0"/>
            </a:spcBef>
            <a:spcAft>
              <a:spcPct val="15000"/>
            </a:spcAft>
            <a:buChar char="••"/>
          </a:pPr>
          <a:r>
            <a:rPr lang="en-GB" sz="1700" kern="1200" smtClean="0">
              <a:latin typeface="Arial" panose="020B0604020202020204" pitchFamily="34" charset="0"/>
              <a:cs typeface="Arial" panose="020B0604020202020204" pitchFamily="34" charset="0"/>
            </a:rPr>
            <a:t>Publication of Issues Paper and other supporting documentation designed to facilitate discussions and support innovative thinking.</a:t>
          </a:r>
          <a:endParaRPr lang="en-GB" sz="1700" kern="1200">
            <a:latin typeface="Arial" panose="020B0604020202020204" pitchFamily="34" charset="0"/>
            <a:cs typeface="Arial" panose="020B0604020202020204" pitchFamily="34" charset="0"/>
          </a:endParaRPr>
        </a:p>
        <a:p>
          <a:pPr marL="171450" lvl="1" indent="-171450" algn="l" defTabSz="755650" rtl="0">
            <a:lnSpc>
              <a:spcPct val="90000"/>
            </a:lnSpc>
            <a:spcBef>
              <a:spcPct val="0"/>
            </a:spcBef>
            <a:spcAft>
              <a:spcPct val="15000"/>
            </a:spcAft>
            <a:buChar char="••"/>
          </a:pPr>
          <a:r>
            <a:rPr lang="en-GB" sz="1700" kern="1200" dirty="0" smtClean="0">
              <a:latin typeface="Arial" panose="020B0604020202020204" pitchFamily="34" charset="0"/>
              <a:cs typeface="Arial" panose="020B0604020202020204" pitchFamily="34" charset="0"/>
            </a:rPr>
            <a:t>Collaboratively design more responsive, sustainable and resilient services with a wider reach.</a:t>
          </a:r>
          <a:endParaRPr lang="en-GB" sz="1700" kern="1200" dirty="0">
            <a:latin typeface="Arial" panose="020B0604020202020204" pitchFamily="34" charset="0"/>
            <a:cs typeface="Arial" panose="020B0604020202020204" pitchFamily="34" charset="0"/>
          </a:endParaRPr>
        </a:p>
        <a:p>
          <a:pPr marL="171450" lvl="1" indent="-171450" algn="l" defTabSz="755650" rtl="0">
            <a:lnSpc>
              <a:spcPct val="90000"/>
            </a:lnSpc>
            <a:spcBef>
              <a:spcPct val="0"/>
            </a:spcBef>
            <a:spcAft>
              <a:spcPct val="15000"/>
            </a:spcAft>
            <a:buChar char="••"/>
          </a:pPr>
          <a:r>
            <a:rPr lang="en-GB" sz="1700" kern="1200" dirty="0" smtClean="0">
              <a:latin typeface="Arial" panose="020B0604020202020204" pitchFamily="34" charset="0"/>
              <a:cs typeface="Arial" panose="020B0604020202020204" pitchFamily="34" charset="0"/>
            </a:rPr>
            <a:t>Achieve consistency and equity in access to services across NW London and level up to good practice where possible.</a:t>
          </a:r>
          <a:endParaRPr lang="en-GB" sz="1700" kern="1200" dirty="0">
            <a:latin typeface="Arial" panose="020B0604020202020204" pitchFamily="34" charset="0"/>
            <a:cs typeface="Arial" panose="020B0604020202020204" pitchFamily="34" charset="0"/>
          </a:endParaRPr>
        </a:p>
        <a:p>
          <a:pPr marL="171450" lvl="1" indent="-171450" algn="l" defTabSz="755650" rtl="0">
            <a:lnSpc>
              <a:spcPct val="90000"/>
            </a:lnSpc>
            <a:spcBef>
              <a:spcPct val="0"/>
            </a:spcBef>
            <a:spcAft>
              <a:spcPct val="15000"/>
            </a:spcAft>
            <a:buChar char="••"/>
          </a:pPr>
          <a:r>
            <a:rPr lang="en-GB" sz="1700" kern="1200" dirty="0" smtClean="0">
              <a:latin typeface="Arial" panose="020B0604020202020204" pitchFamily="34" charset="0"/>
              <a:cs typeface="Arial" panose="020B0604020202020204" pitchFamily="34" charset="0"/>
            </a:rPr>
            <a:t>Facilitate better co-ordination of care, improve communication and integration with other services across community and acute care settings.</a:t>
          </a:r>
          <a:endParaRPr lang="en-GB" sz="1700" kern="1200" dirty="0">
            <a:latin typeface="Arial" panose="020B0604020202020204" pitchFamily="34" charset="0"/>
            <a:cs typeface="Arial" panose="020B0604020202020204" pitchFamily="34" charset="0"/>
          </a:endParaRPr>
        </a:p>
        <a:p>
          <a:pPr marL="171450" lvl="1" indent="-171450" algn="l" defTabSz="755650" rtl="0">
            <a:lnSpc>
              <a:spcPct val="90000"/>
            </a:lnSpc>
            <a:spcBef>
              <a:spcPct val="0"/>
            </a:spcBef>
            <a:spcAft>
              <a:spcPct val="15000"/>
            </a:spcAft>
            <a:buChar char="••"/>
          </a:pPr>
          <a:r>
            <a:rPr lang="en-GB" sz="1700" kern="1200" smtClean="0">
              <a:latin typeface="Arial" panose="020B0604020202020204" pitchFamily="34" charset="0"/>
              <a:cs typeface="Arial" panose="020B0604020202020204" pitchFamily="34" charset="0"/>
            </a:rPr>
            <a:t>Collaborative working and pathway development with other ICS programme including Cancer, Enhanced health in care homes, Continuing Health Care, community nursing and acute discharge improvement work.</a:t>
          </a:r>
          <a:endParaRPr lang="en-GB" sz="1700" kern="1200">
            <a:latin typeface="Arial" panose="020B0604020202020204" pitchFamily="34" charset="0"/>
            <a:cs typeface="Arial" panose="020B0604020202020204" pitchFamily="34" charset="0"/>
          </a:endParaRPr>
        </a:p>
        <a:p>
          <a:pPr marL="171450" lvl="1" indent="-171450" algn="l" defTabSz="755650" rtl="0">
            <a:lnSpc>
              <a:spcPct val="90000"/>
            </a:lnSpc>
            <a:spcBef>
              <a:spcPct val="0"/>
            </a:spcBef>
            <a:spcAft>
              <a:spcPct val="15000"/>
            </a:spcAft>
            <a:buChar char="••"/>
          </a:pPr>
          <a:r>
            <a:rPr lang="en-GB" sz="1700" kern="1200" dirty="0" smtClean="0">
              <a:latin typeface="Arial" panose="020B0604020202020204" pitchFamily="34" charset="0"/>
              <a:cs typeface="Arial" panose="020B0604020202020204" pitchFamily="34" charset="0"/>
            </a:rPr>
            <a:t>Work in partnership with health, social care and the voluntary, community and faith sectors.</a:t>
          </a:r>
          <a:endParaRPr lang="en-GB" sz="1700" kern="1200" dirty="0">
            <a:latin typeface="Arial" panose="020B0604020202020204" pitchFamily="34" charset="0"/>
            <a:cs typeface="Arial" panose="020B0604020202020204" pitchFamily="34" charset="0"/>
          </a:endParaRPr>
        </a:p>
        <a:p>
          <a:pPr marL="171450" lvl="1" indent="-171450" algn="l" defTabSz="755650" rtl="0">
            <a:lnSpc>
              <a:spcPct val="90000"/>
            </a:lnSpc>
            <a:spcBef>
              <a:spcPct val="0"/>
            </a:spcBef>
            <a:spcAft>
              <a:spcPct val="15000"/>
            </a:spcAft>
            <a:buChar char="••"/>
          </a:pPr>
          <a:r>
            <a:rPr lang="en-GB" sz="1700" kern="1200" dirty="0" smtClean="0">
              <a:latin typeface="Arial" panose="020B0604020202020204" pitchFamily="34" charset="0"/>
              <a:cs typeface="Arial" panose="020B0604020202020204" pitchFamily="34" charset="0"/>
            </a:rPr>
            <a:t>Explore development of compassionate communities with more integrated/ partnership working with Voluntary Community Sector.</a:t>
          </a:r>
          <a:endParaRPr lang="en-GB" sz="1700" kern="1200" dirty="0">
            <a:latin typeface="Arial" panose="020B0604020202020204" pitchFamily="34" charset="0"/>
            <a:cs typeface="Arial" panose="020B0604020202020204" pitchFamily="34" charset="0"/>
          </a:endParaRPr>
        </a:p>
        <a:p>
          <a:pPr marL="171450" lvl="1" indent="-171450" algn="l" defTabSz="755650" rtl="0">
            <a:lnSpc>
              <a:spcPct val="90000"/>
            </a:lnSpc>
            <a:spcBef>
              <a:spcPct val="0"/>
            </a:spcBef>
            <a:spcAft>
              <a:spcPct val="15000"/>
            </a:spcAft>
            <a:buChar char="••"/>
          </a:pPr>
          <a:r>
            <a:rPr lang="en-GB" sz="1700" kern="1200" dirty="0" smtClean="0">
              <a:latin typeface="Arial" panose="020B0604020202020204" pitchFamily="34" charset="0"/>
              <a:cs typeface="Arial" panose="020B0604020202020204" pitchFamily="34" charset="0"/>
            </a:rPr>
            <a:t>We will develop a consistent approach to person centred outcome measures, population health needs assessment, benchmarking and monitoring.</a:t>
          </a:r>
          <a:endParaRPr lang="en-GB" sz="1700" kern="1200" dirty="0">
            <a:latin typeface="Arial" panose="020B0604020202020204" pitchFamily="34" charset="0"/>
            <a:cs typeface="Arial" panose="020B0604020202020204" pitchFamily="34" charset="0"/>
          </a:endParaRPr>
        </a:p>
        <a:p>
          <a:pPr marL="171450" lvl="1" indent="-171450" algn="l" defTabSz="755650" rtl="0">
            <a:lnSpc>
              <a:spcPct val="90000"/>
            </a:lnSpc>
            <a:spcBef>
              <a:spcPct val="0"/>
            </a:spcBef>
            <a:spcAft>
              <a:spcPct val="15000"/>
            </a:spcAft>
            <a:buChar char="••"/>
          </a:pPr>
          <a:r>
            <a:rPr lang="en-GB" sz="1700" kern="1200" dirty="0" smtClean="0">
              <a:latin typeface="Arial" panose="020B0604020202020204" pitchFamily="34" charset="0"/>
              <a:cs typeface="Arial" panose="020B0604020202020204" pitchFamily="34" charset="0"/>
            </a:rPr>
            <a:t>We are working closely with our social care partners to utilise digital technology to support the development of shared care records for care homes. </a:t>
          </a:r>
          <a:endParaRPr lang="en-GB" sz="1700" kern="1200" dirty="0">
            <a:latin typeface="Arial" panose="020B0604020202020204" pitchFamily="34" charset="0"/>
            <a:cs typeface="Arial" panose="020B0604020202020204" pitchFamily="34" charset="0"/>
          </a:endParaRPr>
        </a:p>
      </dsp:txBody>
      <dsp:txXfrm>
        <a:off x="0" y="637983"/>
        <a:ext cx="11809312" cy="438651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F7DB39E-C8D0-42BD-BB68-281E18C3AAEE}" type="datetimeFigureOut">
              <a:rPr lang="en-GB" smtClean="0"/>
              <a:t>29/11/2021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E1A67A8-FA7D-4D12-BCD0-58DBEFABDF3E}" type="slidenum">
              <a:rPr lang="en-GB" smtClean="0"/>
              <a:t>‹#›</a:t>
            </a:fld>
            <a:endParaRPr lang="en-GB"/>
          </a:p>
        </p:txBody>
      </p:sp>
    </p:spTree>
    <p:extLst>
      <p:ext uri="{BB962C8B-B14F-4D97-AF65-F5344CB8AC3E}">
        <p14:creationId xmlns:p14="http://schemas.microsoft.com/office/powerpoint/2010/main" val="22112451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6BFEC9-5A8C-4817-8B8F-59A3F3EB2ECC}" type="datetimeFigureOut">
              <a:rPr lang="en-GB" smtClean="0"/>
              <a:t>29/11/2021</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BD2CB2-BBBF-4505-BB0A-F6BB45720F16}" type="slidenum">
              <a:rPr lang="en-GB" smtClean="0"/>
              <a:t>‹#›</a:t>
            </a:fld>
            <a:endParaRPr lang="en-GB"/>
          </a:p>
        </p:txBody>
      </p:sp>
    </p:spTree>
    <p:extLst>
      <p:ext uri="{BB962C8B-B14F-4D97-AF65-F5344CB8AC3E}">
        <p14:creationId xmlns:p14="http://schemas.microsoft.com/office/powerpoint/2010/main" val="96179528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https://www.longtermplan.nhs.uk/</a:t>
            </a:r>
          </a:p>
          <a:p>
            <a:endParaRPr lang="en-GB" dirty="0"/>
          </a:p>
        </p:txBody>
      </p:sp>
      <p:sp>
        <p:nvSpPr>
          <p:cNvPr id="4" name="Slide Number Placeholder 3"/>
          <p:cNvSpPr>
            <a:spLocks noGrp="1"/>
          </p:cNvSpPr>
          <p:nvPr>
            <p:ph type="sldNum" sz="quarter" idx="10"/>
          </p:nvPr>
        </p:nvSpPr>
        <p:spPr/>
        <p:txBody>
          <a:bodyPr/>
          <a:lstStyle/>
          <a:p>
            <a:fld id="{73BD2CB2-BBBF-4505-BB0A-F6BB45720F16}" type="slidenum">
              <a:rPr lang="en-GB" smtClean="0"/>
              <a:t>5</a:t>
            </a:fld>
            <a:endParaRPr lang="en-GB"/>
          </a:p>
        </p:txBody>
      </p:sp>
    </p:spTree>
    <p:extLst>
      <p:ext uri="{BB962C8B-B14F-4D97-AF65-F5344CB8AC3E}">
        <p14:creationId xmlns:p14="http://schemas.microsoft.com/office/powerpoint/2010/main" val="1594061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F115581-422C-4A60-A8FD-6FE182DFA572}" type="slidenum">
              <a:rPr lang="en-GB" altLang="en-US"/>
              <a:pPr fontAlgn="base">
                <a:spcBef>
                  <a:spcPct val="0"/>
                </a:spcBef>
                <a:spcAft>
                  <a:spcPct val="0"/>
                </a:spcAft>
              </a:pPr>
              <a:t>11</a:t>
            </a:fld>
            <a:endParaRPr lang="en-GB" altLang="en-US"/>
          </a:p>
        </p:txBody>
      </p:sp>
    </p:spTree>
    <p:extLst>
      <p:ext uri="{BB962C8B-B14F-4D97-AF65-F5344CB8AC3E}">
        <p14:creationId xmlns:p14="http://schemas.microsoft.com/office/powerpoint/2010/main" val="36175573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NW London ICS)">
    <p:spTree>
      <p:nvGrpSpPr>
        <p:cNvPr id="1" name=""/>
        <p:cNvGrpSpPr/>
        <p:nvPr/>
      </p:nvGrpSpPr>
      <p:grpSpPr>
        <a:xfrm>
          <a:off x="0" y="0"/>
          <a:ext cx="0" cy="0"/>
          <a:chOff x="0" y="0"/>
          <a:chExt cx="0" cy="0"/>
        </a:xfrm>
      </p:grpSpPr>
      <p:sp>
        <p:nvSpPr>
          <p:cNvPr id="7" name="Rectangle 6"/>
          <p:cNvSpPr/>
          <p:nvPr userDrawn="1"/>
        </p:nvSpPr>
        <p:spPr>
          <a:xfrm>
            <a:off x="0" y="1080120"/>
            <a:ext cx="12192000" cy="5805264"/>
          </a:xfrm>
          <a:prstGeom prst="rect">
            <a:avLst/>
          </a:prstGeom>
          <a:solidFill>
            <a:srgbClr val="4B429B"/>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a:p>
        </p:txBody>
      </p:sp>
      <p:sp>
        <p:nvSpPr>
          <p:cNvPr id="2" name="Title 1"/>
          <p:cNvSpPr>
            <a:spLocks noGrp="1"/>
          </p:cNvSpPr>
          <p:nvPr>
            <p:ph type="ctrTitle"/>
          </p:nvPr>
        </p:nvSpPr>
        <p:spPr>
          <a:xfrm>
            <a:off x="1524000" y="2202483"/>
            <a:ext cx="9144000" cy="2387600"/>
          </a:xfrm>
        </p:spPr>
        <p:txBody>
          <a:bodyPr anchor="b"/>
          <a:lstStyle>
            <a:lvl1pPr algn="ctr">
              <a:defRPr sz="6000">
                <a:solidFill>
                  <a:schemeClr val="bg1"/>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524000" y="4682158"/>
            <a:ext cx="9144000" cy="907082"/>
          </a:xfrm>
        </p:spPr>
        <p:txBody>
          <a:bodyPr/>
          <a:lstStyle>
            <a:lvl1pPr marL="0" indent="0" algn="ctr">
              <a:buNone/>
              <a:defRPr sz="2400">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smtClean="0"/>
              <a:t>Click to edit Master subtitle style</a:t>
            </a:r>
            <a:endParaRPr lang="en-GB" dirty="0"/>
          </a:p>
        </p:txBody>
      </p:sp>
      <p:cxnSp>
        <p:nvCxnSpPr>
          <p:cNvPr id="26" name="Straight Connector 25"/>
          <p:cNvCxnSpPr/>
          <p:nvPr userDrawn="1"/>
        </p:nvCxnSpPr>
        <p:spPr>
          <a:xfrm flipV="1">
            <a:off x="3875" y="988048"/>
            <a:ext cx="2952328" cy="4173"/>
          </a:xfrm>
          <a:prstGeom prst="line">
            <a:avLst/>
          </a:prstGeom>
          <a:ln w="76200">
            <a:solidFill>
              <a:srgbClr val="F9A50E"/>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a:xfrm flipV="1">
            <a:off x="3100219" y="985962"/>
            <a:ext cx="2952328" cy="4173"/>
          </a:xfrm>
          <a:prstGeom prst="line">
            <a:avLst/>
          </a:prstGeom>
          <a:ln w="76200">
            <a:solidFill>
              <a:srgbClr val="F24678"/>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a:xfrm flipV="1">
            <a:off x="6196561" y="985962"/>
            <a:ext cx="2952328" cy="4173"/>
          </a:xfrm>
          <a:prstGeom prst="line">
            <a:avLst/>
          </a:prstGeom>
          <a:ln w="76200">
            <a:solidFill>
              <a:srgbClr val="853E9A"/>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flipV="1">
            <a:off x="9264352" y="983876"/>
            <a:ext cx="2952328" cy="4173"/>
          </a:xfrm>
          <a:prstGeom prst="line">
            <a:avLst/>
          </a:prstGeom>
          <a:ln w="76200">
            <a:solidFill>
              <a:srgbClr val="2A90C0"/>
            </a:solidFill>
          </a:ln>
        </p:spPr>
        <p:style>
          <a:lnRef idx="1">
            <a:schemeClr val="accent1"/>
          </a:lnRef>
          <a:fillRef idx="0">
            <a:schemeClr val="accent1"/>
          </a:fillRef>
          <a:effectRef idx="0">
            <a:schemeClr val="accent1"/>
          </a:effectRef>
          <a:fontRef idx="minor">
            <a:schemeClr val="tx1"/>
          </a:fontRef>
        </p:style>
      </p:cxnSp>
      <p:pic>
        <p:nvPicPr>
          <p:cNvPr id="33" name="Picture 32" descr="C:\Users\abrjes\AppData\Local\Microsoft\Windows\INetCache\Content.Outlook\JXQ15T3X\NWL-ICS-logo-high-res.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840418" y="87479"/>
            <a:ext cx="2233639" cy="744546"/>
          </a:xfrm>
          <a:prstGeom prst="rect">
            <a:avLst/>
          </a:prstGeom>
          <a:noFill/>
          <a:ln>
            <a:noFill/>
          </a:ln>
        </p:spPr>
      </p:pic>
    </p:spTree>
    <p:extLst>
      <p:ext uri="{BB962C8B-B14F-4D97-AF65-F5344CB8AC3E}">
        <p14:creationId xmlns:p14="http://schemas.microsoft.com/office/powerpoint/2010/main" val="2242059565"/>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tandard slide (NW London ICS)">
    <p:spTree>
      <p:nvGrpSpPr>
        <p:cNvPr id="1" name=""/>
        <p:cNvGrpSpPr/>
        <p:nvPr/>
      </p:nvGrpSpPr>
      <p:grpSpPr>
        <a:xfrm>
          <a:off x="0" y="0"/>
          <a:ext cx="0" cy="0"/>
          <a:chOff x="0" y="0"/>
          <a:chExt cx="0" cy="0"/>
        </a:xfrm>
      </p:grpSpPr>
      <p:sp>
        <p:nvSpPr>
          <p:cNvPr id="3" name="Content Placeholder 2"/>
          <p:cNvSpPr>
            <a:spLocks noGrp="1"/>
          </p:cNvSpPr>
          <p:nvPr>
            <p:ph idx="1"/>
          </p:nvPr>
        </p:nvSpPr>
        <p:spPr>
          <a:xfrm>
            <a:off x="397989" y="1397238"/>
            <a:ext cx="11386643" cy="448003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12"/>
          </p:nvPr>
        </p:nvSpPr>
        <p:spPr/>
        <p:txBody>
          <a:bodyPr/>
          <a:lstStyle/>
          <a:p>
            <a:fld id="{E76F84FA-B8EB-462F-97BA-032CB76B4E3A}" type="slidenum">
              <a:rPr lang="en-GB" smtClean="0"/>
              <a:t>‹#›</a:t>
            </a:fld>
            <a:endParaRPr lang="en-GB"/>
          </a:p>
        </p:txBody>
      </p:sp>
      <p:sp>
        <p:nvSpPr>
          <p:cNvPr id="7" name="Rectangle 6"/>
          <p:cNvSpPr/>
          <p:nvPr userDrawn="1"/>
        </p:nvSpPr>
        <p:spPr>
          <a:xfrm>
            <a:off x="0" y="0"/>
            <a:ext cx="12192000" cy="1196752"/>
          </a:xfrm>
          <a:prstGeom prst="rect">
            <a:avLst/>
          </a:prstGeom>
          <a:solidFill>
            <a:srgbClr val="4B429B"/>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a:p>
        </p:txBody>
      </p:sp>
      <p:sp>
        <p:nvSpPr>
          <p:cNvPr id="2" name="Title 1"/>
          <p:cNvSpPr>
            <a:spLocks noGrp="1"/>
          </p:cNvSpPr>
          <p:nvPr>
            <p:ph type="title" hasCustomPrompt="1"/>
          </p:nvPr>
        </p:nvSpPr>
        <p:spPr>
          <a:xfrm>
            <a:off x="407368" y="326582"/>
            <a:ext cx="11377264" cy="543595"/>
          </a:xfrm>
        </p:spPr>
        <p:txBody>
          <a:bodyPr/>
          <a:lstStyle>
            <a:lvl1pPr>
              <a:defRPr>
                <a:solidFill>
                  <a:schemeClr val="bg1"/>
                </a:solidFill>
              </a:defRPr>
            </a:lvl1pPr>
          </a:lstStyle>
          <a:p>
            <a:r>
              <a:rPr lang="en-US" dirty="0" smtClean="0"/>
              <a:t>Click to edit title</a:t>
            </a:r>
            <a:endParaRPr lang="en-GB" dirty="0"/>
          </a:p>
        </p:txBody>
      </p:sp>
      <p:cxnSp>
        <p:nvCxnSpPr>
          <p:cNvPr id="8" name="Straight Connector 7"/>
          <p:cNvCxnSpPr/>
          <p:nvPr userDrawn="1"/>
        </p:nvCxnSpPr>
        <p:spPr>
          <a:xfrm flipV="1">
            <a:off x="13836" y="6081932"/>
            <a:ext cx="2952328" cy="4173"/>
          </a:xfrm>
          <a:prstGeom prst="line">
            <a:avLst/>
          </a:prstGeom>
          <a:ln w="76200">
            <a:solidFill>
              <a:srgbClr val="F9A50E"/>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flipV="1">
            <a:off x="3110180" y="6079845"/>
            <a:ext cx="2952328" cy="4173"/>
          </a:xfrm>
          <a:prstGeom prst="line">
            <a:avLst/>
          </a:prstGeom>
          <a:ln w="76200">
            <a:solidFill>
              <a:srgbClr val="F24678"/>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flipV="1">
            <a:off x="6206524" y="6079845"/>
            <a:ext cx="2952328" cy="4173"/>
          </a:xfrm>
          <a:prstGeom prst="line">
            <a:avLst/>
          </a:prstGeom>
          <a:ln w="76200">
            <a:solidFill>
              <a:srgbClr val="853E9A"/>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9274313" y="6077758"/>
            <a:ext cx="2952328" cy="4173"/>
          </a:xfrm>
          <a:prstGeom prst="line">
            <a:avLst/>
          </a:prstGeom>
          <a:ln w="76200">
            <a:solidFill>
              <a:srgbClr val="2A9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972196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 heading (NW London IC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76F84FA-B8EB-462F-97BA-032CB76B4E3A}" type="slidenum">
              <a:rPr lang="en-GB" smtClean="0"/>
              <a:t>‹#›</a:t>
            </a:fld>
            <a:endParaRPr lang="en-GB"/>
          </a:p>
        </p:txBody>
      </p:sp>
      <p:sp>
        <p:nvSpPr>
          <p:cNvPr id="7" name="Rectangle 6"/>
          <p:cNvSpPr/>
          <p:nvPr userDrawn="1"/>
        </p:nvSpPr>
        <p:spPr>
          <a:xfrm>
            <a:off x="0" y="1196752"/>
            <a:ext cx="12192000" cy="3600401"/>
          </a:xfrm>
          <a:prstGeom prst="rect">
            <a:avLst/>
          </a:prstGeom>
          <a:solidFill>
            <a:srgbClr val="4B429B"/>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a:p>
        </p:txBody>
      </p:sp>
      <p:sp>
        <p:nvSpPr>
          <p:cNvPr id="2" name="Title 1"/>
          <p:cNvSpPr>
            <a:spLocks noGrp="1"/>
          </p:cNvSpPr>
          <p:nvPr>
            <p:ph type="title" hasCustomPrompt="1"/>
          </p:nvPr>
        </p:nvSpPr>
        <p:spPr>
          <a:xfrm>
            <a:off x="407368" y="1523327"/>
            <a:ext cx="11377264" cy="1329606"/>
          </a:xfrm>
        </p:spPr>
        <p:txBody>
          <a:bodyPr/>
          <a:lstStyle>
            <a:lvl1pPr>
              <a:defRPr>
                <a:solidFill>
                  <a:schemeClr val="bg1"/>
                </a:solidFill>
              </a:defRPr>
            </a:lvl1pPr>
          </a:lstStyle>
          <a:p>
            <a:r>
              <a:rPr lang="en-US" dirty="0" smtClean="0"/>
              <a:t>Click to add sub-heading</a:t>
            </a:r>
            <a:endParaRPr lang="en-GB" dirty="0"/>
          </a:p>
        </p:txBody>
      </p:sp>
      <p:cxnSp>
        <p:nvCxnSpPr>
          <p:cNvPr id="12" name="Straight Connector 11"/>
          <p:cNvCxnSpPr/>
          <p:nvPr userDrawn="1"/>
        </p:nvCxnSpPr>
        <p:spPr>
          <a:xfrm flipV="1">
            <a:off x="13836" y="6081932"/>
            <a:ext cx="2952328" cy="4173"/>
          </a:xfrm>
          <a:prstGeom prst="line">
            <a:avLst/>
          </a:prstGeom>
          <a:ln w="76200">
            <a:solidFill>
              <a:srgbClr val="F9A50E"/>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flipV="1">
            <a:off x="3110180" y="6079845"/>
            <a:ext cx="2952328" cy="4173"/>
          </a:xfrm>
          <a:prstGeom prst="line">
            <a:avLst/>
          </a:prstGeom>
          <a:ln w="76200">
            <a:solidFill>
              <a:srgbClr val="F2467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flipV="1">
            <a:off x="6206524" y="6079845"/>
            <a:ext cx="2952328" cy="4173"/>
          </a:xfrm>
          <a:prstGeom prst="line">
            <a:avLst/>
          </a:prstGeom>
          <a:ln w="76200">
            <a:solidFill>
              <a:srgbClr val="853E9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flipV="1">
            <a:off x="9274313" y="6077758"/>
            <a:ext cx="2952328" cy="4173"/>
          </a:xfrm>
          <a:prstGeom prst="line">
            <a:avLst/>
          </a:prstGeom>
          <a:ln w="76200">
            <a:solidFill>
              <a:srgbClr val="2A9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601278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sz="quarter" idx="4"/>
          </p:nvPr>
        </p:nvSpPr>
        <p:spPr>
          <a:xfrm>
            <a:off x="4724400" y="6486286"/>
            <a:ext cx="2743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E76F84FA-B8EB-462F-97BA-032CB76B4E3A}" type="slidenum">
              <a:rPr lang="en-GB" smtClean="0"/>
              <a:pPr/>
              <a:t>‹#›</a:t>
            </a:fld>
            <a:endParaRPr lang="en-GB"/>
          </a:p>
        </p:txBody>
      </p:sp>
      <p:pic>
        <p:nvPicPr>
          <p:cNvPr id="8" name="Picture 7" descr="\\nwlondon.local\NWL\Communications\14. Logos, images and photos\Logos\NWLICS\NWL-ICS-logo-high-res.jpg"/>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9984433" y="6152907"/>
            <a:ext cx="2000251" cy="666750"/>
          </a:xfrm>
          <a:prstGeom prst="rect">
            <a:avLst/>
          </a:prstGeom>
          <a:noFill/>
          <a:ln>
            <a:noFill/>
          </a:ln>
        </p:spPr>
      </p:pic>
    </p:spTree>
    <p:extLst>
      <p:ext uri="{BB962C8B-B14F-4D97-AF65-F5344CB8AC3E}">
        <p14:creationId xmlns:p14="http://schemas.microsoft.com/office/powerpoint/2010/main" val="22136444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hdr="0" ftr="0" dt="0"/>
  <p:txStyles>
    <p:titleStyle>
      <a:lvl1pPr algn="l" defTabSz="914377"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hyperlink" Target="https://www.nwlondonics.nhs.uk/application/files/1616/3724/5470/NW_London_ICS_Community-based_specialist_palliative_care_review.pdf" TargetMode="External"/><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hyperlink" Target="https://www.nwlondonics.nhs.uk/get-involved/cspc/how-get-involved" TargetMode="External"/><Relationship Id="rId4" Type="http://schemas.openxmlformats.org/officeDocument/2006/relationships/hyperlink" Target="https://form.jotform.com/213184036931048"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34" y="1700808"/>
            <a:ext cx="11593287" cy="2232248"/>
          </a:xfrm>
        </p:spPr>
        <p:txBody>
          <a:bodyPr>
            <a:noAutofit/>
          </a:bodyPr>
          <a:lstStyle/>
          <a:p>
            <a:r>
              <a:rPr lang="en-GB" sz="2800" b="1" dirty="0" smtClean="0"/>
              <a:t/>
            </a:r>
            <a:br>
              <a:rPr lang="en-GB" sz="2800" b="1" dirty="0" smtClean="0"/>
            </a:br>
            <a:r>
              <a:rPr lang="en-GB" sz="3200" b="1" dirty="0" smtClean="0"/>
              <a:t>NWL Community-based Specialist Palliative Care </a:t>
            </a:r>
            <a:r>
              <a:rPr lang="en-GB" sz="3200" b="1" dirty="0" smtClean="0"/>
              <a:t>(18+) Review </a:t>
            </a:r>
            <a:r>
              <a:rPr lang="en-GB" sz="3200" b="1" dirty="0" smtClean="0"/>
              <a:t>Programme</a:t>
            </a:r>
            <a:br>
              <a:rPr lang="en-GB" sz="3200" b="1" dirty="0" smtClean="0"/>
            </a:br>
            <a:r>
              <a:rPr lang="en-GB" sz="3200" b="1" dirty="0" smtClean="0"/>
              <a:t/>
            </a:r>
            <a:br>
              <a:rPr lang="en-GB" sz="3200" b="1" dirty="0" smtClean="0"/>
            </a:br>
            <a:r>
              <a:rPr lang="en-GB" sz="2800" b="1" dirty="0" smtClean="0"/>
              <a:t>Update for JHOSC</a:t>
            </a:r>
            <a:r>
              <a:rPr lang="en-GB" sz="2400" b="1" dirty="0" smtClean="0"/>
              <a:t/>
            </a:r>
            <a:br>
              <a:rPr lang="en-GB" sz="2400" b="1" dirty="0" smtClean="0"/>
            </a:br>
            <a:r>
              <a:rPr lang="en-GB" sz="2400" b="1" dirty="0" smtClean="0"/>
              <a:t/>
            </a:r>
            <a:br>
              <a:rPr lang="en-GB" sz="2400" b="1" dirty="0" smtClean="0"/>
            </a:br>
            <a:r>
              <a:rPr lang="en-GB" sz="2400" b="1" dirty="0" smtClean="0"/>
              <a:t>25 November 2021</a:t>
            </a:r>
            <a:r>
              <a:rPr lang="en-GB" sz="4400" b="1" dirty="0" smtClean="0"/>
              <a:t/>
            </a:r>
            <a:br>
              <a:rPr lang="en-GB" sz="4400" b="1" dirty="0" smtClean="0"/>
            </a:br>
            <a:endParaRPr lang="en-GB" sz="2400" b="1" dirty="0"/>
          </a:p>
        </p:txBody>
      </p:sp>
      <p:sp>
        <p:nvSpPr>
          <p:cNvPr id="4" name="Subtitle 2"/>
          <p:cNvSpPr txBox="1">
            <a:spLocks/>
          </p:cNvSpPr>
          <p:nvPr/>
        </p:nvSpPr>
        <p:spPr>
          <a:xfrm>
            <a:off x="407368" y="3645024"/>
            <a:ext cx="11742645" cy="2800482"/>
          </a:xfrm>
          <a:prstGeom prst="rect">
            <a:avLst/>
          </a:prstGeom>
        </p:spPr>
        <p:txBody>
          <a:bodyPr vert="horz" lIns="91440" tIns="45720" rIns="91440" bIns="45720" rtlCol="0">
            <a:noAutofit/>
          </a:bodyPr>
          <a:lstStyle>
            <a:lvl1pPr marL="0" indent="0" algn="ctr" defTabSz="914377" rtl="0" eaLnBrk="1" latinLnBrk="0" hangingPunct="1">
              <a:lnSpc>
                <a:spcPct val="90000"/>
              </a:lnSpc>
              <a:spcBef>
                <a:spcPts val="1000"/>
              </a:spcBef>
              <a:buFont typeface="Arial" panose="020B0604020202020204" pitchFamily="34" charset="0"/>
              <a:buNone/>
              <a:defRPr sz="2400" kern="1200">
                <a:solidFill>
                  <a:schemeClr val="bg1"/>
                </a:solidFill>
                <a:latin typeface="Arial" panose="020B0604020202020204" pitchFamily="34" charset="0"/>
                <a:ea typeface="+mn-ea"/>
                <a:cs typeface="Arial" panose="020B0604020202020204" pitchFamily="34" charset="0"/>
              </a:defRPr>
            </a:lvl1pPr>
            <a:lvl2pPr marL="457189" indent="0" algn="ctr" defTabSz="914377"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377" indent="0" algn="ctr" defTabSz="914377"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566"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754"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5943"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131"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320"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509"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GB" sz="1800" dirty="0" smtClean="0"/>
          </a:p>
          <a:p>
            <a:endParaRPr lang="en-GB" sz="2000" dirty="0"/>
          </a:p>
        </p:txBody>
      </p:sp>
      <p:sp>
        <p:nvSpPr>
          <p:cNvPr id="5" name="Subtitle 2"/>
          <p:cNvSpPr txBox="1">
            <a:spLocks/>
          </p:cNvSpPr>
          <p:nvPr/>
        </p:nvSpPr>
        <p:spPr>
          <a:xfrm>
            <a:off x="622161" y="3429973"/>
            <a:ext cx="11305256" cy="3230584"/>
          </a:xfrm>
          <a:prstGeom prst="rect">
            <a:avLst/>
          </a:prstGeom>
        </p:spPr>
        <p:txBody>
          <a:bodyPr vert="horz" lIns="91440" tIns="45720" rIns="91440" bIns="45720" rtlCol="0">
            <a:noAutofit/>
          </a:bodyPr>
          <a:lstStyle>
            <a:lvl1pPr marL="0" indent="0" algn="ctr" defTabSz="914377" rtl="0" eaLnBrk="1" latinLnBrk="0" hangingPunct="1">
              <a:lnSpc>
                <a:spcPct val="90000"/>
              </a:lnSpc>
              <a:spcBef>
                <a:spcPts val="1000"/>
              </a:spcBef>
              <a:buFont typeface="Arial" panose="020B0604020202020204" pitchFamily="34" charset="0"/>
              <a:buNone/>
              <a:defRPr sz="2400" kern="1200">
                <a:solidFill>
                  <a:schemeClr val="bg1"/>
                </a:solidFill>
                <a:latin typeface="Arial" panose="020B0604020202020204" pitchFamily="34" charset="0"/>
                <a:ea typeface="+mn-ea"/>
                <a:cs typeface="Arial" panose="020B0604020202020204" pitchFamily="34" charset="0"/>
              </a:defRPr>
            </a:lvl1pPr>
            <a:lvl2pPr marL="457189" indent="0" algn="ctr" defTabSz="914377"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377" indent="0" algn="ctr" defTabSz="914377"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566"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754"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5943"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131"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320"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509"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1800" b="1" dirty="0" smtClean="0"/>
              <a:t>Summary: </a:t>
            </a:r>
          </a:p>
          <a:p>
            <a:pPr algn="l"/>
            <a:r>
              <a:rPr lang="en-GB" sz="1800" dirty="0" smtClean="0"/>
              <a:t>NW </a:t>
            </a:r>
            <a:r>
              <a:rPr lang="en-GB" sz="1800" dirty="0"/>
              <a:t>London has commenced a focused piece of work to improve the quality, equity and experience of  community-based specialist palliative care and support residents and their family/ carers </a:t>
            </a:r>
            <a:r>
              <a:rPr lang="en-GB" sz="1800" dirty="0" smtClean="0"/>
              <a:t>receive, as well as the sustainability of our services</a:t>
            </a:r>
            <a:endParaRPr lang="en-GB" sz="1800" dirty="0"/>
          </a:p>
          <a:p>
            <a:pPr marL="285750" indent="-285750" algn="l">
              <a:buFont typeface="Arial" panose="020B0604020202020204" pitchFamily="34" charset="0"/>
              <a:buChar char="•"/>
            </a:pPr>
            <a:r>
              <a:rPr lang="en-GB" sz="1800" dirty="0" smtClean="0"/>
              <a:t>Context and Scope</a:t>
            </a:r>
          </a:p>
          <a:p>
            <a:pPr marL="285750" indent="-285750" algn="l">
              <a:buFont typeface="Arial" panose="020B0604020202020204" pitchFamily="34" charset="0"/>
              <a:buChar char="•"/>
            </a:pPr>
            <a:r>
              <a:rPr lang="en-GB" sz="1800" dirty="0" smtClean="0"/>
              <a:t>Programme Approach</a:t>
            </a:r>
          </a:p>
          <a:p>
            <a:pPr marL="285750" indent="-285750" algn="l">
              <a:buFont typeface="Arial" panose="020B0604020202020204" pitchFamily="34" charset="0"/>
              <a:buChar char="•"/>
            </a:pPr>
            <a:r>
              <a:rPr lang="en-GB" sz="1800" dirty="0" smtClean="0"/>
              <a:t>Issues </a:t>
            </a:r>
            <a:r>
              <a:rPr lang="en-GB" sz="1800" dirty="0"/>
              <a:t>paper and </a:t>
            </a:r>
            <a:r>
              <a:rPr lang="en-GB" sz="1800" dirty="0" smtClean="0"/>
              <a:t>engagement plans </a:t>
            </a:r>
            <a:endParaRPr lang="en-GB" sz="1800" dirty="0"/>
          </a:p>
          <a:p>
            <a:pPr algn="l"/>
            <a:r>
              <a:rPr lang="en-GB" sz="1800" b="1" u="sng" dirty="0" smtClean="0"/>
              <a:t>Ask of this group:</a:t>
            </a:r>
          </a:p>
          <a:p>
            <a:pPr marL="285750" indent="-285750" algn="l">
              <a:buFont typeface="Arial" panose="020B0604020202020204" pitchFamily="34" charset="0"/>
              <a:buChar char="•"/>
            </a:pPr>
            <a:r>
              <a:rPr lang="en-GB" sz="1800" dirty="0" smtClean="0"/>
              <a:t>For noting and providing feedback </a:t>
            </a:r>
            <a:r>
              <a:rPr lang="en-GB" sz="1800" dirty="0"/>
              <a:t>on approach </a:t>
            </a:r>
            <a:endParaRPr lang="en-GB" sz="1800" dirty="0" smtClean="0"/>
          </a:p>
          <a:p>
            <a:pPr marL="285750" indent="-285750" algn="l">
              <a:buFont typeface="Arial" panose="020B0604020202020204" pitchFamily="34" charset="0"/>
              <a:buChar char="•"/>
            </a:pPr>
            <a:r>
              <a:rPr lang="en-GB" sz="1800" dirty="0" smtClean="0"/>
              <a:t>Continue </a:t>
            </a:r>
            <a:r>
              <a:rPr lang="en-GB" sz="1800" dirty="0"/>
              <a:t>working with us as we take next steps</a:t>
            </a:r>
          </a:p>
          <a:p>
            <a:pPr algn="l"/>
            <a:endParaRPr lang="en-GB" sz="1800" dirty="0" smtClean="0"/>
          </a:p>
          <a:p>
            <a:endParaRPr lang="en-GB" sz="2000" dirty="0"/>
          </a:p>
        </p:txBody>
      </p:sp>
    </p:spTree>
    <p:extLst>
      <p:ext uri="{BB962C8B-B14F-4D97-AF65-F5344CB8AC3E}">
        <p14:creationId xmlns:p14="http://schemas.microsoft.com/office/powerpoint/2010/main" val="19472088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76F84FA-B8EB-462F-97BA-032CB76B4E3A}" type="slidenum">
              <a:rPr lang="en-GB" smtClean="0"/>
              <a:t>10</a:t>
            </a:fld>
            <a:endParaRPr lang="en-GB"/>
          </a:p>
        </p:txBody>
      </p:sp>
      <p:sp>
        <p:nvSpPr>
          <p:cNvPr id="4" name="Title 3"/>
          <p:cNvSpPr>
            <a:spLocks noGrp="1"/>
          </p:cNvSpPr>
          <p:nvPr>
            <p:ph type="title"/>
          </p:nvPr>
        </p:nvSpPr>
        <p:spPr/>
        <p:txBody>
          <a:bodyPr>
            <a:normAutofit fontScale="90000"/>
          </a:bodyPr>
          <a:lstStyle/>
          <a:p>
            <a:r>
              <a:rPr lang="en-GB" dirty="0" smtClean="0"/>
              <a:t>Diagram of overall </a:t>
            </a:r>
            <a:r>
              <a:rPr lang="en-GB" dirty="0" err="1" smtClean="0"/>
              <a:t>comms</a:t>
            </a:r>
            <a:r>
              <a:rPr lang="en-GB" dirty="0" smtClean="0"/>
              <a:t> &amp; engagement strategy up until March 2022</a:t>
            </a:r>
            <a:endParaRPr lang="en-GB" dirty="0"/>
          </a:p>
        </p:txBody>
      </p:sp>
      <p:sp>
        <p:nvSpPr>
          <p:cNvPr id="6" name="Slide Number Placeholder 2"/>
          <p:cNvSpPr txBox="1">
            <a:spLocks/>
          </p:cNvSpPr>
          <p:nvPr/>
        </p:nvSpPr>
        <p:spPr>
          <a:xfrm>
            <a:off x="4724400" y="6486286"/>
            <a:ext cx="27432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76F84FA-B8EB-462F-97BA-032CB76B4E3A}" type="slidenum">
              <a:rPr lang="en-GB" smtClean="0"/>
              <a:pPr/>
              <a:t>10</a:t>
            </a:fld>
            <a:endParaRPr lang="en-GB"/>
          </a:p>
        </p:txBody>
      </p:sp>
      <p:sp>
        <p:nvSpPr>
          <p:cNvPr id="8" name="Rectangle 7"/>
          <p:cNvSpPr/>
          <p:nvPr/>
        </p:nvSpPr>
        <p:spPr>
          <a:xfrm>
            <a:off x="275611" y="1587737"/>
            <a:ext cx="1463905" cy="25875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latin typeface="Arial" panose="020B0604020202020204" pitchFamily="34" charset="0"/>
                <a:cs typeface="Arial" panose="020B0604020202020204" pitchFamily="34" charset="0"/>
              </a:rPr>
              <a:t>Launch of issues paper </a:t>
            </a:r>
          </a:p>
        </p:txBody>
      </p:sp>
      <p:sp>
        <p:nvSpPr>
          <p:cNvPr id="9" name="Rectangle 8"/>
          <p:cNvSpPr/>
          <p:nvPr/>
        </p:nvSpPr>
        <p:spPr>
          <a:xfrm>
            <a:off x="2148682" y="1582329"/>
            <a:ext cx="1515596" cy="25929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latin typeface="Arial" panose="020B0604020202020204" pitchFamily="34" charset="0"/>
                <a:cs typeface="Arial" panose="020B0604020202020204" pitchFamily="34" charset="0"/>
              </a:rPr>
              <a:t>Series of facilitated engagement workshops based on </a:t>
            </a:r>
            <a:r>
              <a:rPr lang="en-GB" sz="1400" dirty="0">
                <a:latin typeface="Arial" panose="020B0604020202020204" pitchFamily="34" charset="0"/>
                <a:cs typeface="Arial" panose="020B0604020202020204" pitchFamily="34" charset="0"/>
              </a:rPr>
              <a:t>neighbourhood / community / faith-based conversations </a:t>
            </a:r>
          </a:p>
        </p:txBody>
      </p:sp>
      <p:sp>
        <p:nvSpPr>
          <p:cNvPr id="10" name="Oval 9"/>
          <p:cNvSpPr/>
          <p:nvPr/>
        </p:nvSpPr>
        <p:spPr>
          <a:xfrm>
            <a:off x="3875795" y="1268760"/>
            <a:ext cx="2041190" cy="1187375"/>
          </a:xfrm>
          <a:prstGeom prst="ellipse">
            <a:avLst/>
          </a:prstGeom>
          <a:solidFill>
            <a:srgbClr val="00B8B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GB" sz="1200" dirty="0"/>
              <a:t>6 </a:t>
            </a:r>
            <a:r>
              <a:rPr lang="en-GB" sz="1200" dirty="0">
                <a:latin typeface="Arial" panose="020B0604020202020204" pitchFamily="34" charset="0"/>
                <a:cs typeface="Arial" panose="020B0604020202020204" pitchFamily="34" charset="0"/>
              </a:rPr>
              <a:t>neighbourhood </a:t>
            </a:r>
            <a:r>
              <a:rPr lang="en-GB" sz="1100" dirty="0">
                <a:latin typeface="Arial" panose="020B0604020202020204" pitchFamily="34" charset="0"/>
                <a:cs typeface="Arial" panose="020B0604020202020204" pitchFamily="34" charset="0"/>
              </a:rPr>
              <a:t>based conversations- focused on areas of greatest inequality)</a:t>
            </a:r>
            <a:endParaRPr lang="en-GB" sz="1050" dirty="0">
              <a:latin typeface="Arial" panose="020B0604020202020204" pitchFamily="34" charset="0"/>
              <a:cs typeface="Arial" panose="020B0604020202020204" pitchFamily="34" charset="0"/>
            </a:endParaRPr>
          </a:p>
          <a:p>
            <a:pPr algn="ctr"/>
            <a:endParaRPr lang="en-GB" sz="600" dirty="0" smtClean="0">
              <a:latin typeface="Arial" panose="020B0604020202020204" pitchFamily="34" charset="0"/>
              <a:cs typeface="Arial" panose="020B0604020202020204" pitchFamily="34" charset="0"/>
            </a:endParaRPr>
          </a:p>
        </p:txBody>
      </p:sp>
      <p:sp>
        <p:nvSpPr>
          <p:cNvPr id="11" name="Oval 10"/>
          <p:cNvSpPr/>
          <p:nvPr/>
        </p:nvSpPr>
        <p:spPr>
          <a:xfrm>
            <a:off x="3931931" y="2636912"/>
            <a:ext cx="2019504" cy="1204493"/>
          </a:xfrm>
          <a:prstGeom prst="ellipse">
            <a:avLst/>
          </a:prstGeom>
          <a:solidFill>
            <a:srgbClr val="00B8B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GB" sz="1200" dirty="0">
                <a:latin typeface="Arial" panose="020B0604020202020204" pitchFamily="34" charset="0"/>
                <a:cs typeface="Arial" panose="020B0604020202020204" pitchFamily="34" charset="0"/>
              </a:rPr>
              <a:t>1 Inter-faith conversation and 4 faith specific </a:t>
            </a:r>
            <a:r>
              <a:rPr lang="en-GB" sz="1200" dirty="0" smtClean="0">
                <a:latin typeface="Arial" panose="020B0604020202020204" pitchFamily="34" charset="0"/>
                <a:cs typeface="Arial" panose="020B0604020202020204" pitchFamily="34" charset="0"/>
              </a:rPr>
              <a:t>sessions</a:t>
            </a:r>
            <a:endParaRPr lang="en-GB" sz="1200" dirty="0">
              <a:latin typeface="Arial" panose="020B0604020202020204" pitchFamily="34" charset="0"/>
              <a:cs typeface="Arial" panose="020B0604020202020204" pitchFamily="34" charset="0"/>
            </a:endParaRPr>
          </a:p>
        </p:txBody>
      </p:sp>
      <p:sp>
        <p:nvSpPr>
          <p:cNvPr id="14" name="Rectangle 13"/>
          <p:cNvSpPr/>
          <p:nvPr/>
        </p:nvSpPr>
        <p:spPr>
          <a:xfrm>
            <a:off x="6168008" y="1591510"/>
            <a:ext cx="1492834" cy="2467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latin typeface="Arial" panose="020B0604020202020204" pitchFamily="34" charset="0"/>
                <a:cs typeface="Arial" panose="020B0604020202020204" pitchFamily="34" charset="0"/>
              </a:rPr>
              <a:t>Writing up of engagement report</a:t>
            </a:r>
            <a:endParaRPr lang="en-GB" sz="1400" dirty="0">
              <a:latin typeface="Arial" panose="020B0604020202020204" pitchFamily="34" charset="0"/>
              <a:cs typeface="Arial" panose="020B0604020202020204" pitchFamily="34" charset="0"/>
            </a:endParaRPr>
          </a:p>
        </p:txBody>
      </p:sp>
      <p:cxnSp>
        <p:nvCxnSpPr>
          <p:cNvPr id="21" name="Straight Arrow Connector 20"/>
          <p:cNvCxnSpPr/>
          <p:nvPr/>
        </p:nvCxnSpPr>
        <p:spPr>
          <a:xfrm>
            <a:off x="1775520" y="2813627"/>
            <a:ext cx="30115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3664278" y="2807854"/>
            <a:ext cx="30115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068816" y="2420888"/>
            <a:ext cx="1655149" cy="215444"/>
          </a:xfrm>
          <a:prstGeom prst="rect">
            <a:avLst/>
          </a:prstGeom>
          <a:noFill/>
          <a:ln>
            <a:solidFill>
              <a:schemeClr val="tx1"/>
            </a:solidFill>
          </a:ln>
        </p:spPr>
        <p:txBody>
          <a:bodyPr wrap="square" rtlCol="0">
            <a:spAutoFit/>
          </a:bodyPr>
          <a:lstStyle/>
          <a:p>
            <a:r>
              <a:rPr lang="en-GB" sz="800" dirty="0" smtClean="0">
                <a:latin typeface="Arial" panose="020B0604020202020204" pitchFamily="34" charset="0"/>
                <a:cs typeface="Arial" panose="020B0604020202020204" pitchFamily="34" charset="0"/>
              </a:rPr>
              <a:t>Can run in parallel to each other</a:t>
            </a:r>
            <a:endParaRPr lang="en-GB" sz="800" dirty="0">
              <a:latin typeface="Arial" panose="020B0604020202020204" pitchFamily="34" charset="0"/>
              <a:cs typeface="Arial" panose="020B0604020202020204" pitchFamily="34" charset="0"/>
            </a:endParaRPr>
          </a:p>
        </p:txBody>
      </p:sp>
      <p:cxnSp>
        <p:nvCxnSpPr>
          <p:cNvPr id="24" name="Straight Arrow Connector 23"/>
          <p:cNvCxnSpPr/>
          <p:nvPr/>
        </p:nvCxnSpPr>
        <p:spPr>
          <a:xfrm>
            <a:off x="5723645" y="2802962"/>
            <a:ext cx="30115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7824679" y="2790049"/>
            <a:ext cx="30115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9971310" y="2750445"/>
            <a:ext cx="30115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Oval 29"/>
          <p:cNvSpPr/>
          <p:nvPr/>
        </p:nvSpPr>
        <p:spPr>
          <a:xfrm>
            <a:off x="3931931" y="4024707"/>
            <a:ext cx="2019504" cy="1204493"/>
          </a:xfrm>
          <a:prstGeom prst="ellipse">
            <a:avLst/>
          </a:prstGeom>
          <a:solidFill>
            <a:srgbClr val="00B8B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GB" sz="1000" dirty="0">
                <a:latin typeface="Arial" panose="020B0604020202020204" pitchFamily="34" charset="0"/>
                <a:cs typeface="Arial" panose="020B0604020202020204" pitchFamily="34" charset="0"/>
              </a:rPr>
              <a:t>5 further sessions focused on key protected groups (ethnicity, disability and sexual orientation, carers</a:t>
            </a:r>
            <a:r>
              <a:rPr lang="en-GB" sz="1000" dirty="0" smtClean="0">
                <a:latin typeface="Arial" panose="020B0604020202020204" pitchFamily="34" charset="0"/>
                <a:cs typeface="Arial" panose="020B0604020202020204" pitchFamily="34" charset="0"/>
              </a:rPr>
              <a:t>)</a:t>
            </a:r>
            <a:endParaRPr lang="en-GB" sz="1000" dirty="0">
              <a:latin typeface="Arial" panose="020B0604020202020204" pitchFamily="34" charset="0"/>
              <a:cs typeface="Arial" panose="020B0604020202020204" pitchFamily="34" charset="0"/>
            </a:endParaRPr>
          </a:p>
        </p:txBody>
      </p:sp>
      <p:sp>
        <p:nvSpPr>
          <p:cNvPr id="31" name="TextBox 30"/>
          <p:cNvSpPr txBox="1"/>
          <p:nvPr/>
        </p:nvSpPr>
        <p:spPr>
          <a:xfrm>
            <a:off x="4152819" y="3861048"/>
            <a:ext cx="1655149" cy="215444"/>
          </a:xfrm>
          <a:prstGeom prst="rect">
            <a:avLst/>
          </a:prstGeom>
          <a:noFill/>
          <a:ln>
            <a:solidFill>
              <a:schemeClr val="tx1"/>
            </a:solidFill>
          </a:ln>
        </p:spPr>
        <p:txBody>
          <a:bodyPr wrap="square" rtlCol="0">
            <a:spAutoFit/>
          </a:bodyPr>
          <a:lstStyle/>
          <a:p>
            <a:r>
              <a:rPr lang="en-GB" sz="800" dirty="0" smtClean="0">
                <a:latin typeface="Arial" panose="020B0604020202020204" pitchFamily="34" charset="0"/>
                <a:cs typeface="Arial" panose="020B0604020202020204" pitchFamily="34" charset="0"/>
              </a:rPr>
              <a:t>Can run in parallel to each other</a:t>
            </a:r>
            <a:endParaRPr lang="en-GB" sz="800" dirty="0">
              <a:latin typeface="Arial" panose="020B0604020202020204" pitchFamily="34" charset="0"/>
              <a:cs typeface="Arial" panose="020B0604020202020204" pitchFamily="34" charset="0"/>
            </a:endParaRPr>
          </a:p>
        </p:txBody>
      </p:sp>
      <p:sp>
        <p:nvSpPr>
          <p:cNvPr id="32" name="Oval 31"/>
          <p:cNvSpPr/>
          <p:nvPr/>
        </p:nvSpPr>
        <p:spPr>
          <a:xfrm>
            <a:off x="3910794" y="5409977"/>
            <a:ext cx="2041190" cy="1187375"/>
          </a:xfrm>
          <a:prstGeom prst="ellipse">
            <a:avLst/>
          </a:prstGeom>
          <a:solidFill>
            <a:srgbClr val="00B8B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GB" dirty="0"/>
              <a:t>virtual options session </a:t>
            </a:r>
            <a:endParaRPr lang="en-GB" sz="600" dirty="0" smtClean="0">
              <a:latin typeface="Arial" panose="020B0604020202020204" pitchFamily="34" charset="0"/>
              <a:cs typeface="Arial" panose="020B0604020202020204" pitchFamily="34" charset="0"/>
            </a:endParaRPr>
          </a:p>
        </p:txBody>
      </p:sp>
      <p:sp>
        <p:nvSpPr>
          <p:cNvPr id="33" name="TextBox 32"/>
          <p:cNvSpPr txBox="1"/>
          <p:nvPr/>
        </p:nvSpPr>
        <p:spPr>
          <a:xfrm>
            <a:off x="4080811" y="5229780"/>
            <a:ext cx="1655149" cy="215444"/>
          </a:xfrm>
          <a:prstGeom prst="rect">
            <a:avLst/>
          </a:prstGeom>
          <a:noFill/>
          <a:ln>
            <a:solidFill>
              <a:schemeClr val="tx1"/>
            </a:solidFill>
          </a:ln>
        </p:spPr>
        <p:txBody>
          <a:bodyPr wrap="square" rtlCol="0">
            <a:spAutoFit/>
          </a:bodyPr>
          <a:lstStyle/>
          <a:p>
            <a:r>
              <a:rPr lang="en-GB" sz="800" dirty="0" smtClean="0">
                <a:latin typeface="Arial" panose="020B0604020202020204" pitchFamily="34" charset="0"/>
                <a:cs typeface="Arial" panose="020B0604020202020204" pitchFamily="34" charset="0"/>
              </a:rPr>
              <a:t>Can run in parallel to each other</a:t>
            </a:r>
            <a:endParaRPr lang="en-GB" sz="800" dirty="0">
              <a:latin typeface="Arial" panose="020B0604020202020204" pitchFamily="34" charset="0"/>
              <a:cs typeface="Arial" panose="020B0604020202020204" pitchFamily="34" charset="0"/>
            </a:endParaRPr>
          </a:p>
        </p:txBody>
      </p:sp>
      <p:sp>
        <p:nvSpPr>
          <p:cNvPr id="34" name="Rectangle 33"/>
          <p:cNvSpPr/>
          <p:nvPr/>
        </p:nvSpPr>
        <p:spPr>
          <a:xfrm>
            <a:off x="8347582" y="1609672"/>
            <a:ext cx="1492834" cy="2467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latin typeface="Arial" panose="020B0604020202020204" pitchFamily="34" charset="0"/>
                <a:cs typeface="Arial" panose="020B0604020202020204" pitchFamily="34" charset="0"/>
              </a:rPr>
              <a:t>Publication of report and testing have we heard right</a:t>
            </a:r>
            <a:endParaRPr lang="en-GB" sz="1400" dirty="0">
              <a:latin typeface="Arial" panose="020B0604020202020204" pitchFamily="34" charset="0"/>
              <a:cs typeface="Arial" panose="020B0604020202020204" pitchFamily="34" charset="0"/>
            </a:endParaRPr>
          </a:p>
        </p:txBody>
      </p:sp>
      <p:sp>
        <p:nvSpPr>
          <p:cNvPr id="35" name="Rectangle 34"/>
          <p:cNvSpPr/>
          <p:nvPr/>
        </p:nvSpPr>
        <p:spPr>
          <a:xfrm>
            <a:off x="10363806" y="1628800"/>
            <a:ext cx="1492834" cy="2467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latin typeface="Arial" panose="020B0604020202020204" pitchFamily="34" charset="0"/>
                <a:cs typeface="Arial" panose="020B0604020202020204" pitchFamily="34" charset="0"/>
              </a:rPr>
              <a:t>Purdah and next steps</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8584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p:txBody>
          <a:bodyPr/>
          <a:lstStyle/>
          <a:p>
            <a:pPr>
              <a:defRPr/>
            </a:pPr>
            <a:fld id="{7B72CF1A-80D9-45F5-ADFE-DF585004FDE2}" type="slidenum">
              <a:rPr lang="en-GB"/>
              <a:pPr>
                <a:defRPr/>
              </a:pPr>
              <a:t>11</a:t>
            </a:fld>
            <a:endParaRPr lang="en-GB"/>
          </a:p>
        </p:txBody>
      </p:sp>
      <p:sp>
        <p:nvSpPr>
          <p:cNvPr id="19459" name="Title 3"/>
          <p:cNvSpPr>
            <a:spLocks noGrp="1"/>
          </p:cNvSpPr>
          <p:nvPr>
            <p:ph type="title"/>
          </p:nvPr>
        </p:nvSpPr>
        <p:spPr>
          <a:xfrm>
            <a:off x="479425" y="333375"/>
            <a:ext cx="11880850" cy="542925"/>
          </a:xfrm>
        </p:spPr>
        <p:txBody>
          <a:bodyPr>
            <a:normAutofit fontScale="90000"/>
          </a:bodyPr>
          <a:lstStyle/>
          <a:p>
            <a:r>
              <a:rPr lang="en-GB" altLang="en-US" sz="3600" dirty="0" smtClean="0"/>
              <a:t>Proposed programme stakeholder workshops and early </a:t>
            </a:r>
            <a:r>
              <a:rPr lang="en-GB" altLang="en-US" sz="3600" dirty="0" err="1" smtClean="0"/>
              <a:t>workstreams</a:t>
            </a:r>
            <a:endParaRPr lang="en-GB" altLang="en-US" sz="3600" dirty="0" smtClean="0"/>
          </a:p>
        </p:txBody>
      </p:sp>
      <p:sp>
        <p:nvSpPr>
          <p:cNvPr id="6" name="Rectangle 5"/>
          <p:cNvSpPr/>
          <p:nvPr/>
        </p:nvSpPr>
        <p:spPr>
          <a:xfrm>
            <a:off x="276225" y="1587500"/>
            <a:ext cx="1463675" cy="2587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400" dirty="0">
                <a:latin typeface="Arial" panose="020B0604020202020204" pitchFamily="34" charset="0"/>
                <a:cs typeface="Arial" panose="020B0604020202020204" pitchFamily="34" charset="0"/>
              </a:rPr>
              <a:t>WORKSHOP 1: Gap analysis using Ambitions Self Assessment tool </a:t>
            </a:r>
          </a:p>
        </p:txBody>
      </p:sp>
      <p:sp>
        <p:nvSpPr>
          <p:cNvPr id="10" name="Rectangle 9"/>
          <p:cNvSpPr/>
          <p:nvPr/>
        </p:nvSpPr>
        <p:spPr>
          <a:xfrm>
            <a:off x="2149475" y="1582738"/>
            <a:ext cx="1514475" cy="25923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400" dirty="0">
                <a:latin typeface="Arial" panose="020B0604020202020204" pitchFamily="34" charset="0"/>
                <a:cs typeface="Arial" panose="020B0604020202020204" pitchFamily="34" charset="0"/>
              </a:rPr>
              <a:t>WORKSHOP 2: Gap analysis using Ambitions Self Assessment tool &amp; Outcomes we want to achieve</a:t>
            </a:r>
          </a:p>
        </p:txBody>
      </p:sp>
      <p:sp>
        <p:nvSpPr>
          <p:cNvPr id="11" name="Oval 10"/>
          <p:cNvSpPr/>
          <p:nvPr/>
        </p:nvSpPr>
        <p:spPr>
          <a:xfrm>
            <a:off x="3875088" y="1582738"/>
            <a:ext cx="2041525" cy="1187450"/>
          </a:xfrm>
          <a:prstGeom prst="ellipse">
            <a:avLst/>
          </a:prstGeom>
          <a:solidFill>
            <a:srgbClr val="00B8B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sz="1000" dirty="0">
              <a:latin typeface="Arial" panose="020B0604020202020204" pitchFamily="34" charset="0"/>
              <a:cs typeface="Arial" panose="020B0604020202020204" pitchFamily="34" charset="0"/>
            </a:endParaRPr>
          </a:p>
          <a:p>
            <a:pPr algn="ctr" eaLnBrk="1" fontAlgn="auto" hangingPunct="1">
              <a:spcBef>
                <a:spcPts val="0"/>
              </a:spcBef>
              <a:spcAft>
                <a:spcPts val="0"/>
              </a:spcAft>
              <a:defRPr/>
            </a:pPr>
            <a:endParaRPr lang="en-GB" sz="1050" b="1" dirty="0">
              <a:latin typeface="Arial" panose="020B0604020202020204" pitchFamily="34" charset="0"/>
              <a:cs typeface="Arial" panose="020B0604020202020204" pitchFamily="34" charset="0"/>
            </a:endParaRPr>
          </a:p>
          <a:p>
            <a:pPr algn="ctr" eaLnBrk="1" fontAlgn="auto" hangingPunct="1">
              <a:spcBef>
                <a:spcPts val="0"/>
              </a:spcBef>
              <a:spcAft>
                <a:spcPts val="0"/>
              </a:spcAft>
              <a:defRPr/>
            </a:pPr>
            <a:r>
              <a:rPr lang="en-GB" sz="1100" b="1" dirty="0">
                <a:latin typeface="Arial" panose="020B0604020202020204" pitchFamily="34" charset="0"/>
                <a:cs typeface="Arial" panose="020B0604020202020204" pitchFamily="34" charset="0"/>
              </a:rPr>
              <a:t>Services Demand </a:t>
            </a:r>
            <a:r>
              <a:rPr lang="en-GB" sz="1100" dirty="0"/>
              <a:t>mapped per 200k population</a:t>
            </a:r>
          </a:p>
          <a:p>
            <a:pPr algn="ctr" eaLnBrk="1" fontAlgn="auto" hangingPunct="1">
              <a:spcBef>
                <a:spcPts val="0"/>
              </a:spcBef>
              <a:spcAft>
                <a:spcPts val="0"/>
              </a:spcAft>
              <a:defRPr/>
            </a:pPr>
            <a:r>
              <a:rPr lang="en-GB" sz="1100" dirty="0"/>
              <a:t>activity data across acute, community and hospice </a:t>
            </a:r>
          </a:p>
          <a:p>
            <a:pPr algn="ctr" eaLnBrk="1" fontAlgn="auto" hangingPunct="1">
              <a:spcBef>
                <a:spcPts val="0"/>
              </a:spcBef>
              <a:spcAft>
                <a:spcPts val="0"/>
              </a:spcAft>
              <a:defRPr/>
            </a:pPr>
            <a:r>
              <a:rPr lang="en-GB" sz="1600" dirty="0">
                <a:latin typeface="Arial" panose="020B0604020202020204" pitchFamily="34" charset="0"/>
                <a:cs typeface="Arial" panose="020B0604020202020204" pitchFamily="34" charset="0"/>
              </a:rPr>
              <a:t>  </a:t>
            </a:r>
            <a:endParaRPr lang="en-GB" dirty="0"/>
          </a:p>
        </p:txBody>
      </p:sp>
      <p:sp>
        <p:nvSpPr>
          <p:cNvPr id="12" name="Oval 11"/>
          <p:cNvSpPr/>
          <p:nvPr/>
        </p:nvSpPr>
        <p:spPr>
          <a:xfrm>
            <a:off x="3932238" y="3019425"/>
            <a:ext cx="2019300" cy="1204913"/>
          </a:xfrm>
          <a:prstGeom prst="ellipse">
            <a:avLst/>
          </a:prstGeom>
          <a:solidFill>
            <a:srgbClr val="00B8B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200" b="1" dirty="0">
                <a:latin typeface="Arial" panose="020B0604020202020204" pitchFamily="34" charset="0"/>
                <a:cs typeface="Arial" panose="020B0604020202020204" pitchFamily="34" charset="0"/>
              </a:rPr>
              <a:t>Services Capacity </a:t>
            </a:r>
            <a:endParaRPr lang="en-GB" sz="1200" dirty="0">
              <a:latin typeface="Arial" panose="020B0604020202020204" pitchFamily="34" charset="0"/>
              <a:cs typeface="Arial" panose="020B0604020202020204" pitchFamily="34" charset="0"/>
            </a:endParaRPr>
          </a:p>
          <a:p>
            <a:pPr algn="ctr" eaLnBrk="1" fontAlgn="auto" hangingPunct="1">
              <a:spcBef>
                <a:spcPts val="0"/>
              </a:spcBef>
              <a:spcAft>
                <a:spcPts val="0"/>
              </a:spcAft>
              <a:defRPr/>
            </a:pPr>
            <a:r>
              <a:rPr lang="en-GB" sz="1200" dirty="0"/>
              <a:t> what services and staff we currently have against demand</a:t>
            </a:r>
            <a:r>
              <a:rPr lang="en-GB" sz="1200" dirty="0">
                <a:latin typeface="Arial" panose="020B0604020202020204" pitchFamily="34" charset="0"/>
                <a:cs typeface="Arial" panose="020B0604020202020204" pitchFamily="34" charset="0"/>
              </a:rPr>
              <a:t>  </a:t>
            </a:r>
          </a:p>
        </p:txBody>
      </p:sp>
      <p:sp>
        <p:nvSpPr>
          <p:cNvPr id="16" name="Rounded Rectangle 15"/>
          <p:cNvSpPr/>
          <p:nvPr/>
        </p:nvSpPr>
        <p:spPr>
          <a:xfrm>
            <a:off x="6024563" y="2078038"/>
            <a:ext cx="1800225" cy="1584325"/>
          </a:xfrm>
          <a:prstGeom prst="roundRect">
            <a:avLst/>
          </a:prstGeom>
          <a:solidFill>
            <a:srgbClr val="CC32C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600" b="1" dirty="0">
                <a:latin typeface="Arial" panose="020B0604020202020204" pitchFamily="34" charset="0"/>
                <a:cs typeface="Arial" panose="020B0604020202020204" pitchFamily="34" charset="0"/>
              </a:rPr>
              <a:t>New Service Spec &amp; Model of Care </a:t>
            </a:r>
            <a:r>
              <a:rPr lang="en-GB" sz="1600" dirty="0">
                <a:latin typeface="Arial" panose="020B0604020202020204" pitchFamily="34" charset="0"/>
                <a:cs typeface="Arial" panose="020B0604020202020204" pitchFamily="34" charset="0"/>
              </a:rPr>
              <a:t>– configuration, workforce model</a:t>
            </a:r>
          </a:p>
        </p:txBody>
      </p:sp>
      <p:sp>
        <p:nvSpPr>
          <p:cNvPr id="18" name="Rounded Rectangle 17"/>
          <p:cNvSpPr/>
          <p:nvPr/>
        </p:nvSpPr>
        <p:spPr>
          <a:xfrm>
            <a:off x="8126413" y="2078038"/>
            <a:ext cx="1800225" cy="1584325"/>
          </a:xfrm>
          <a:prstGeom prst="roundRect">
            <a:avLst/>
          </a:prstGeom>
          <a:solidFill>
            <a:srgbClr val="CC32C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600" b="1" dirty="0">
                <a:latin typeface="Arial" panose="020B0604020202020204" pitchFamily="34" charset="0"/>
                <a:cs typeface="Arial" panose="020B0604020202020204" pitchFamily="34" charset="0"/>
              </a:rPr>
              <a:t>Service Change Options development </a:t>
            </a:r>
          </a:p>
        </p:txBody>
      </p:sp>
      <p:sp>
        <p:nvSpPr>
          <p:cNvPr id="19" name="Rectangle 18"/>
          <p:cNvSpPr/>
          <p:nvPr/>
        </p:nvSpPr>
        <p:spPr>
          <a:xfrm>
            <a:off x="10329863" y="1592263"/>
            <a:ext cx="1493837" cy="24669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400" dirty="0">
                <a:latin typeface="Arial" panose="020B0604020202020204" pitchFamily="34" charset="0"/>
                <a:cs typeface="Arial" panose="020B0604020202020204" pitchFamily="34" charset="0"/>
              </a:rPr>
              <a:t>WORKSHOP 3: Test Model of Care and Options</a:t>
            </a:r>
          </a:p>
        </p:txBody>
      </p:sp>
      <p:sp>
        <p:nvSpPr>
          <p:cNvPr id="19467" name="TextBox 21"/>
          <p:cNvSpPr txBox="1">
            <a:spLocks noChangeArrowheads="1"/>
          </p:cNvSpPr>
          <p:nvPr/>
        </p:nvSpPr>
        <p:spPr bwMode="auto">
          <a:xfrm>
            <a:off x="101600" y="5481638"/>
            <a:ext cx="1087438" cy="4619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GB" altLang="en-US" sz="1200" b="1">
                <a:latin typeface="Arial" panose="020B0604020202020204" pitchFamily="34" charset="0"/>
                <a:cs typeface="Arial" panose="020B0604020202020204" pitchFamily="34" charset="0"/>
              </a:rPr>
              <a:t>Stakeholder </a:t>
            </a:r>
          </a:p>
          <a:p>
            <a:pPr algn="ctr" eaLnBrk="1" hangingPunct="1"/>
            <a:r>
              <a:rPr lang="en-GB" altLang="en-US" sz="1200" b="1">
                <a:latin typeface="Arial" panose="020B0604020202020204" pitchFamily="34" charset="0"/>
                <a:cs typeface="Arial" panose="020B0604020202020204" pitchFamily="34" charset="0"/>
              </a:rPr>
              <a:t>Key: </a:t>
            </a:r>
          </a:p>
        </p:txBody>
      </p:sp>
      <p:sp>
        <p:nvSpPr>
          <p:cNvPr id="23" name="Rectangle 22"/>
          <p:cNvSpPr/>
          <p:nvPr/>
        </p:nvSpPr>
        <p:spPr>
          <a:xfrm>
            <a:off x="1271588" y="4937125"/>
            <a:ext cx="2098675" cy="19208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150" b="1" dirty="0">
                <a:latin typeface="Arial" panose="020B0604020202020204" pitchFamily="34" charset="0"/>
                <a:cs typeface="Arial" panose="020B0604020202020204" pitchFamily="34" charset="0"/>
              </a:rPr>
              <a:t>Main Large stakeholder group</a:t>
            </a:r>
            <a:r>
              <a:rPr lang="en-GB" sz="1150" dirty="0">
                <a:latin typeface="Arial" panose="020B0604020202020204" pitchFamily="34" charset="0"/>
                <a:cs typeface="Arial" panose="020B0604020202020204" pitchFamily="34" charset="0"/>
              </a:rPr>
              <a:t>:  40 – 50ppl</a:t>
            </a:r>
          </a:p>
          <a:p>
            <a:pPr marL="171450" indent="-171450" algn="ctr" eaLnBrk="1" fontAlgn="auto" hangingPunct="1">
              <a:spcBef>
                <a:spcPts val="0"/>
              </a:spcBef>
              <a:spcAft>
                <a:spcPts val="0"/>
              </a:spcAft>
              <a:buFont typeface="Arial" panose="020B0604020202020204" pitchFamily="34" charset="0"/>
              <a:buChar char="•"/>
              <a:defRPr/>
            </a:pPr>
            <a:r>
              <a:rPr lang="en-GB" sz="1150" dirty="0">
                <a:latin typeface="Arial" panose="020B0604020202020204" pitchFamily="34" charset="0"/>
                <a:cs typeface="Arial" panose="020B0604020202020204" pitchFamily="34" charset="0"/>
              </a:rPr>
              <a:t>multiple patients from across all of NWL</a:t>
            </a:r>
          </a:p>
          <a:p>
            <a:pPr marL="171450" indent="-171450" algn="ctr" eaLnBrk="1" fontAlgn="auto" hangingPunct="1">
              <a:spcBef>
                <a:spcPts val="0"/>
              </a:spcBef>
              <a:spcAft>
                <a:spcPts val="0"/>
              </a:spcAft>
              <a:buFont typeface="Arial" panose="020B0604020202020204" pitchFamily="34" charset="0"/>
              <a:buChar char="•"/>
              <a:defRPr/>
            </a:pPr>
            <a:r>
              <a:rPr lang="en-GB" sz="1150" dirty="0">
                <a:latin typeface="Arial" panose="020B0604020202020204" pitchFamily="34" charset="0"/>
                <a:cs typeface="Arial" panose="020B0604020202020204" pitchFamily="34" charset="0"/>
              </a:rPr>
              <a:t>  wide range of clinical and operational leads (hospice and community services)</a:t>
            </a:r>
          </a:p>
          <a:p>
            <a:pPr marL="171450" indent="-171450" algn="ctr" eaLnBrk="1" fontAlgn="auto" hangingPunct="1">
              <a:spcBef>
                <a:spcPts val="0"/>
              </a:spcBef>
              <a:spcAft>
                <a:spcPts val="0"/>
              </a:spcAft>
              <a:buFont typeface="Arial" panose="020B0604020202020204" pitchFamily="34" charset="0"/>
              <a:buChar char="•"/>
              <a:defRPr/>
            </a:pPr>
            <a:r>
              <a:rPr lang="en-GB" sz="1150" dirty="0">
                <a:latin typeface="Arial" panose="020B0604020202020204" pitchFamily="34" charset="0"/>
                <a:cs typeface="Arial" panose="020B0604020202020204" pitchFamily="34" charset="0"/>
              </a:rPr>
              <a:t>Primary care</a:t>
            </a:r>
          </a:p>
          <a:p>
            <a:pPr marL="171450" indent="-171450" algn="ctr" eaLnBrk="1" fontAlgn="auto" hangingPunct="1">
              <a:spcBef>
                <a:spcPts val="0"/>
              </a:spcBef>
              <a:spcAft>
                <a:spcPts val="0"/>
              </a:spcAft>
              <a:buFont typeface="Arial" panose="020B0604020202020204" pitchFamily="34" charset="0"/>
              <a:buChar char="•"/>
              <a:defRPr/>
            </a:pPr>
            <a:r>
              <a:rPr lang="en-GB" sz="1150" dirty="0">
                <a:latin typeface="Arial" panose="020B0604020202020204" pitchFamily="34" charset="0"/>
                <a:cs typeface="Arial" panose="020B0604020202020204" pitchFamily="34" charset="0"/>
              </a:rPr>
              <a:t> LAS, NHS111, Care homes, Voluntary sector</a:t>
            </a:r>
          </a:p>
        </p:txBody>
      </p:sp>
      <p:sp>
        <p:nvSpPr>
          <p:cNvPr id="24" name="Oval 23"/>
          <p:cNvSpPr/>
          <p:nvPr/>
        </p:nvSpPr>
        <p:spPr>
          <a:xfrm>
            <a:off x="3429000" y="5326063"/>
            <a:ext cx="2505075" cy="1587500"/>
          </a:xfrm>
          <a:prstGeom prst="ellipse">
            <a:avLst/>
          </a:prstGeom>
          <a:solidFill>
            <a:srgbClr val="00B8B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100" b="1" dirty="0">
                <a:latin typeface="Arial" panose="020B0604020202020204" pitchFamily="34" charset="0"/>
                <a:cs typeface="Arial" panose="020B0604020202020204" pitchFamily="34" charset="0"/>
              </a:rPr>
              <a:t>Small sub working group </a:t>
            </a:r>
            <a:r>
              <a:rPr lang="en-GB" sz="1100" dirty="0">
                <a:latin typeface="Arial" panose="020B0604020202020204" pitchFamily="34" charset="0"/>
                <a:cs typeface="Arial" panose="020B0604020202020204" pitchFamily="34" charset="0"/>
              </a:rPr>
              <a:t>–cross cut of main stakeholder group </a:t>
            </a:r>
          </a:p>
          <a:p>
            <a:pPr algn="ctr" eaLnBrk="1" fontAlgn="auto" hangingPunct="1">
              <a:spcBef>
                <a:spcPts val="0"/>
              </a:spcBef>
              <a:spcAft>
                <a:spcPts val="0"/>
              </a:spcAft>
              <a:defRPr/>
            </a:pPr>
            <a:r>
              <a:rPr lang="en-GB" sz="1100" dirty="0">
                <a:latin typeface="Arial" panose="020B0604020202020204" pitchFamily="34" charset="0"/>
                <a:cs typeface="Arial" panose="020B0604020202020204" pitchFamily="34" charset="0"/>
              </a:rPr>
              <a:t>1 or 2 patient reps / none </a:t>
            </a:r>
          </a:p>
          <a:p>
            <a:pPr algn="ctr" eaLnBrk="1" fontAlgn="auto" hangingPunct="1">
              <a:spcBef>
                <a:spcPts val="0"/>
              </a:spcBef>
              <a:spcAft>
                <a:spcPts val="0"/>
              </a:spcAft>
              <a:defRPr/>
            </a:pPr>
            <a:r>
              <a:rPr lang="en-GB" sz="1100" dirty="0">
                <a:latin typeface="Arial" panose="020B0604020202020204" pitchFamily="34" charset="0"/>
                <a:cs typeface="Arial" panose="020B0604020202020204" pitchFamily="34" charset="0"/>
              </a:rPr>
              <a:t>8 to 10 </a:t>
            </a:r>
            <a:r>
              <a:rPr lang="en-GB" sz="1100" dirty="0" err="1">
                <a:latin typeface="Arial" panose="020B0604020202020204" pitchFamily="34" charset="0"/>
                <a:cs typeface="Arial" panose="020B0604020202020204" pitchFamily="34" charset="0"/>
              </a:rPr>
              <a:t>ppl</a:t>
            </a:r>
            <a:r>
              <a:rPr lang="en-GB" sz="1100" dirty="0">
                <a:latin typeface="Arial" panose="020B0604020202020204" pitchFamily="34" charset="0"/>
                <a:cs typeface="Arial" panose="020B0604020202020204" pitchFamily="34" charset="0"/>
              </a:rPr>
              <a:t> max</a:t>
            </a:r>
          </a:p>
        </p:txBody>
      </p:sp>
      <p:sp>
        <p:nvSpPr>
          <p:cNvPr id="26" name="Rounded Rectangle 25"/>
          <p:cNvSpPr/>
          <p:nvPr/>
        </p:nvSpPr>
        <p:spPr>
          <a:xfrm>
            <a:off x="5994400" y="5481638"/>
            <a:ext cx="2119313" cy="1400175"/>
          </a:xfrm>
          <a:prstGeom prst="roundRect">
            <a:avLst/>
          </a:prstGeom>
          <a:solidFill>
            <a:srgbClr val="CC32C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200" b="1" dirty="0">
                <a:latin typeface="Arial" panose="020B0604020202020204" pitchFamily="34" charset="0"/>
                <a:cs typeface="Arial" panose="020B0604020202020204" pitchFamily="34" charset="0"/>
              </a:rPr>
              <a:t>Medium sized working group </a:t>
            </a:r>
            <a:r>
              <a:rPr lang="en-GB" sz="1200" dirty="0">
                <a:latin typeface="Arial" panose="020B0604020202020204" pitchFamily="34" charset="0"/>
                <a:cs typeface="Arial" panose="020B0604020202020204" pitchFamily="34" charset="0"/>
              </a:rPr>
              <a:t>– cross cut of main stakeholder group</a:t>
            </a:r>
          </a:p>
          <a:p>
            <a:pPr algn="ctr" eaLnBrk="1" fontAlgn="auto" hangingPunct="1">
              <a:spcBef>
                <a:spcPts val="0"/>
              </a:spcBef>
              <a:spcAft>
                <a:spcPts val="0"/>
              </a:spcAft>
              <a:defRPr/>
            </a:pPr>
            <a:r>
              <a:rPr lang="en-GB" sz="1200" dirty="0">
                <a:latin typeface="Arial" panose="020B0604020202020204" pitchFamily="34" charset="0"/>
                <a:cs typeface="Arial" panose="020B0604020202020204" pitchFamily="34" charset="0"/>
              </a:rPr>
              <a:t>2 – 4 patient reps</a:t>
            </a:r>
          </a:p>
          <a:p>
            <a:pPr algn="ctr" eaLnBrk="1" fontAlgn="auto" hangingPunct="1">
              <a:spcBef>
                <a:spcPts val="0"/>
              </a:spcBef>
              <a:spcAft>
                <a:spcPts val="0"/>
              </a:spcAft>
              <a:defRPr/>
            </a:pPr>
            <a:r>
              <a:rPr lang="en-GB" sz="1200" dirty="0">
                <a:latin typeface="Arial" panose="020B0604020202020204" pitchFamily="34" charset="0"/>
                <a:cs typeface="Arial" panose="020B0604020202020204" pitchFamily="34" charset="0"/>
              </a:rPr>
              <a:t>10 – 15ppl</a:t>
            </a:r>
          </a:p>
          <a:p>
            <a:pPr algn="ctr" eaLnBrk="1" fontAlgn="auto" hangingPunct="1">
              <a:spcBef>
                <a:spcPts val="0"/>
              </a:spcBef>
              <a:spcAft>
                <a:spcPts val="0"/>
              </a:spcAft>
              <a:defRPr/>
            </a:pPr>
            <a:endParaRPr lang="en-GB" sz="1000" dirty="0">
              <a:latin typeface="Arial" panose="020B0604020202020204" pitchFamily="34" charset="0"/>
              <a:cs typeface="Arial" panose="020B0604020202020204" pitchFamily="34" charset="0"/>
            </a:endParaRPr>
          </a:p>
        </p:txBody>
      </p:sp>
      <p:sp>
        <p:nvSpPr>
          <p:cNvPr id="19471" name="TextBox 26"/>
          <p:cNvSpPr txBox="1">
            <a:spLocks noChangeArrowheads="1"/>
          </p:cNvSpPr>
          <p:nvPr/>
        </p:nvSpPr>
        <p:spPr bwMode="auto">
          <a:xfrm>
            <a:off x="8472488" y="4768850"/>
            <a:ext cx="360045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GB" altLang="en-US" sz="1600">
                <a:solidFill>
                  <a:srgbClr val="FF0000"/>
                </a:solidFill>
                <a:latin typeface="Arial" panose="020B0604020202020204" pitchFamily="34" charset="0"/>
                <a:cs typeface="Arial" panose="020B0604020202020204" pitchFamily="34" charset="0"/>
              </a:rPr>
              <a:t>Note: </a:t>
            </a:r>
            <a:r>
              <a:rPr lang="en-GB" altLang="en-US" sz="1600">
                <a:latin typeface="Arial" panose="020B0604020202020204" pitchFamily="34" charset="0"/>
                <a:cs typeface="Arial" panose="020B0604020202020204" pitchFamily="34" charset="0"/>
              </a:rPr>
              <a:t>Finance working group tasks will be dependent on the sequencing above ie. We can’t start costing up of new service spec and model until it is developed</a:t>
            </a:r>
          </a:p>
        </p:txBody>
      </p:sp>
      <p:sp>
        <p:nvSpPr>
          <p:cNvPr id="19472" name="TextBox 27"/>
          <p:cNvSpPr txBox="1">
            <a:spLocks noChangeArrowheads="1"/>
          </p:cNvSpPr>
          <p:nvPr/>
        </p:nvSpPr>
        <p:spPr bwMode="auto">
          <a:xfrm>
            <a:off x="3244850" y="1163638"/>
            <a:ext cx="5045075" cy="368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GB" altLang="en-US">
                <a:latin typeface="Arial" panose="020B0604020202020204" pitchFamily="34" charset="0"/>
                <a:cs typeface="Arial" panose="020B0604020202020204" pitchFamily="34" charset="0"/>
              </a:rPr>
              <a:t>Clinical model groups, tasks and sequence flow</a:t>
            </a:r>
          </a:p>
        </p:txBody>
      </p:sp>
      <p:cxnSp>
        <p:nvCxnSpPr>
          <p:cNvPr id="30" name="Straight Arrow Connector 29"/>
          <p:cNvCxnSpPr/>
          <p:nvPr/>
        </p:nvCxnSpPr>
        <p:spPr>
          <a:xfrm>
            <a:off x="1774825" y="2813050"/>
            <a:ext cx="30162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3663950" y="2808288"/>
            <a:ext cx="30162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475" name="TextBox 32"/>
          <p:cNvSpPr txBox="1">
            <a:spLocks noChangeArrowheads="1"/>
          </p:cNvSpPr>
          <p:nvPr/>
        </p:nvSpPr>
        <p:spPr bwMode="auto">
          <a:xfrm>
            <a:off x="4068763" y="2784475"/>
            <a:ext cx="1655762" cy="2159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GB" altLang="en-US" sz="800">
                <a:latin typeface="Arial" panose="020B0604020202020204" pitchFamily="34" charset="0"/>
                <a:cs typeface="Arial" panose="020B0604020202020204" pitchFamily="34" charset="0"/>
              </a:rPr>
              <a:t>Can run in parallel to each other</a:t>
            </a:r>
          </a:p>
        </p:txBody>
      </p:sp>
      <p:cxnSp>
        <p:nvCxnSpPr>
          <p:cNvPr id="34" name="Straight Arrow Connector 33"/>
          <p:cNvCxnSpPr/>
          <p:nvPr/>
        </p:nvCxnSpPr>
        <p:spPr>
          <a:xfrm>
            <a:off x="5722938" y="2803525"/>
            <a:ext cx="30162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7824788" y="2790825"/>
            <a:ext cx="30162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9971088" y="2751138"/>
            <a:ext cx="30162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479" name="TextBox 4"/>
          <p:cNvSpPr txBox="1">
            <a:spLocks noChangeArrowheads="1"/>
          </p:cNvSpPr>
          <p:nvPr/>
        </p:nvSpPr>
        <p:spPr bwMode="auto">
          <a:xfrm>
            <a:off x="6162675" y="4175125"/>
            <a:ext cx="3903663" cy="646113"/>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GB" altLang="en-US"/>
              <a:t>8x ‘place based’ workshops re local integration </a:t>
            </a:r>
          </a:p>
        </p:txBody>
      </p:sp>
      <p:sp>
        <p:nvSpPr>
          <p:cNvPr id="2" name="Up-Down Arrow 1"/>
          <p:cNvSpPr/>
          <p:nvPr/>
        </p:nvSpPr>
        <p:spPr>
          <a:xfrm>
            <a:off x="6891338" y="3668713"/>
            <a:ext cx="325437" cy="5080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25" name="Up-Down Arrow 24"/>
          <p:cNvSpPr/>
          <p:nvPr/>
        </p:nvSpPr>
        <p:spPr>
          <a:xfrm>
            <a:off x="8915400" y="3651250"/>
            <a:ext cx="325438" cy="5080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Tree>
    <p:extLst>
      <p:ext uri="{BB962C8B-B14F-4D97-AF65-F5344CB8AC3E}">
        <p14:creationId xmlns:p14="http://schemas.microsoft.com/office/powerpoint/2010/main" val="39497660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7989" y="1397238"/>
            <a:ext cx="11386643" cy="4912082"/>
          </a:xfrm>
        </p:spPr>
        <p:txBody>
          <a:bodyPr>
            <a:normAutofit fontScale="62500" lnSpcReduction="20000"/>
          </a:bodyPr>
          <a:lstStyle/>
          <a:p>
            <a:pPr marL="0" lvl="0" indent="0" defTabSz="914400">
              <a:lnSpc>
                <a:spcPct val="100000"/>
              </a:lnSpc>
              <a:spcBef>
                <a:spcPts val="0"/>
              </a:spcBef>
              <a:buNone/>
              <a:defRPr/>
            </a:pPr>
            <a:r>
              <a:rPr lang="en-GB" sz="2600" b="1" dirty="0" smtClean="0">
                <a:solidFill>
                  <a:srgbClr val="FF0000"/>
                </a:solidFill>
              </a:rPr>
              <a:t>OUR </a:t>
            </a:r>
            <a:r>
              <a:rPr lang="en-GB" sz="2600" b="1" dirty="0">
                <a:solidFill>
                  <a:srgbClr val="FF0000"/>
                </a:solidFill>
              </a:rPr>
              <a:t>VISION: </a:t>
            </a:r>
          </a:p>
          <a:p>
            <a:pPr marL="0" lvl="0" indent="0" defTabSz="914400">
              <a:lnSpc>
                <a:spcPct val="100000"/>
              </a:lnSpc>
              <a:spcBef>
                <a:spcPts val="0"/>
              </a:spcBef>
              <a:buNone/>
              <a:defRPr/>
            </a:pPr>
            <a:r>
              <a:rPr lang="en-GB" sz="2600" b="1" dirty="0"/>
              <a:t>NWL residents and their families/ carers have equal access to high quality community-based specialist palliative and end of life care and support, that is coordinated, and which from diagnosis through to bereavement reflects their individual needs</a:t>
            </a:r>
            <a:r>
              <a:rPr lang="en-GB" sz="2600" dirty="0" smtClean="0"/>
              <a:t>.</a:t>
            </a:r>
          </a:p>
          <a:p>
            <a:pPr marL="0" lvl="0" indent="0" defTabSz="914400">
              <a:lnSpc>
                <a:spcPct val="100000"/>
              </a:lnSpc>
              <a:spcBef>
                <a:spcPts val="0"/>
              </a:spcBef>
              <a:buNone/>
              <a:defRPr/>
            </a:pPr>
            <a:endParaRPr lang="en-GB" sz="2600" dirty="0"/>
          </a:p>
          <a:p>
            <a:r>
              <a:rPr lang="en-GB" sz="2600" dirty="0" smtClean="0"/>
              <a:t>This  service improvement programme of work is following on from the 4 CCGS palliative care review work undertaken in 2019/20 across 4 of our CCG – Brent, West London, Central London and Hammersmith &amp; Fulham. </a:t>
            </a:r>
          </a:p>
          <a:p>
            <a:r>
              <a:rPr lang="en-GB" sz="2600" dirty="0" smtClean="0"/>
              <a:t>We </a:t>
            </a:r>
            <a:r>
              <a:rPr lang="en-GB" sz="2600" dirty="0"/>
              <a:t>have some excellent </a:t>
            </a:r>
            <a:r>
              <a:rPr lang="en-GB" sz="2600" dirty="0" smtClean="0"/>
              <a:t>community-based specialist palliative care services and committed </a:t>
            </a:r>
            <a:r>
              <a:rPr lang="en-GB" sz="2600" dirty="0"/>
              <a:t>partners </a:t>
            </a:r>
            <a:r>
              <a:rPr lang="en-GB" sz="2600" dirty="0" smtClean="0"/>
              <a:t>and we want to build on this excellence and support our services to be as sustainable as possible</a:t>
            </a:r>
          </a:p>
          <a:p>
            <a:r>
              <a:rPr lang="en-GB" sz="2600" dirty="0" smtClean="0"/>
              <a:t>We do have variation in quality and level of service across NW London and this cannot continue – this will drive our approach.</a:t>
            </a:r>
          </a:p>
          <a:p>
            <a:pPr lvl="0"/>
            <a:r>
              <a:rPr lang="en-GB" sz="2600" dirty="0" smtClean="0"/>
              <a:t>We are committed </a:t>
            </a:r>
            <a:r>
              <a:rPr lang="en-GB" sz="2600" dirty="0"/>
              <a:t>to transparent and meaningful </a:t>
            </a:r>
            <a:r>
              <a:rPr lang="en-GB" sz="2600" dirty="0" smtClean="0"/>
              <a:t>engagement with public, patients, families, carers and other stakeholders. </a:t>
            </a:r>
          </a:p>
          <a:p>
            <a:pPr lvl="0"/>
            <a:r>
              <a:rPr lang="en-GB" sz="2600" dirty="0" smtClean="0"/>
              <a:t>There </a:t>
            </a:r>
            <a:r>
              <a:rPr lang="en-GB" sz="2600" dirty="0"/>
              <a:t>are some immediate challenges on workforce and sustainable funding (given impact on the charitable sector during the pandemic) that we need to address at pace</a:t>
            </a:r>
          </a:p>
          <a:p>
            <a:endParaRPr lang="en-GB" sz="2600" dirty="0" smtClean="0"/>
          </a:p>
          <a:p>
            <a:pPr marL="0" lvl="0" indent="0" defTabSz="914400">
              <a:lnSpc>
                <a:spcPct val="100000"/>
              </a:lnSpc>
              <a:spcBef>
                <a:spcPts val="0"/>
              </a:spcBef>
              <a:buNone/>
              <a:defRPr/>
            </a:pPr>
            <a:endParaRPr lang="en-GB" sz="2600" dirty="0" smtClean="0"/>
          </a:p>
          <a:p>
            <a:pPr marL="0" lvl="0" indent="0" defTabSz="914400">
              <a:lnSpc>
                <a:spcPct val="100000"/>
              </a:lnSpc>
              <a:spcBef>
                <a:spcPts val="0"/>
              </a:spcBef>
              <a:buNone/>
              <a:defRPr/>
            </a:pPr>
            <a:r>
              <a:rPr lang="en-GB" sz="2600" dirty="0" smtClean="0"/>
              <a:t>Our </a:t>
            </a:r>
            <a:r>
              <a:rPr lang="en-GB" sz="2600" dirty="0"/>
              <a:t>priorities for this programme of work </a:t>
            </a:r>
            <a:r>
              <a:rPr lang="en-GB" sz="2600" dirty="0" smtClean="0"/>
              <a:t>are</a:t>
            </a:r>
          </a:p>
          <a:p>
            <a:pPr marL="0" lvl="0" indent="0" defTabSz="914400">
              <a:lnSpc>
                <a:spcPct val="100000"/>
              </a:lnSpc>
              <a:spcBef>
                <a:spcPts val="0"/>
              </a:spcBef>
              <a:buNone/>
              <a:defRPr/>
            </a:pPr>
            <a:r>
              <a:rPr lang="en-GB" sz="2600" dirty="0" smtClean="0"/>
              <a:t>in line with the NHS triple aim:</a:t>
            </a:r>
            <a:endParaRPr lang="en-GB" sz="2600" dirty="0"/>
          </a:p>
          <a:p>
            <a:pPr marL="0" lvl="0" indent="0" defTabSz="914400">
              <a:lnSpc>
                <a:spcPct val="100000"/>
              </a:lnSpc>
              <a:spcBef>
                <a:spcPts val="0"/>
              </a:spcBef>
              <a:buNone/>
              <a:defRPr/>
            </a:pPr>
            <a:endParaRPr lang="en-GB" b="1" dirty="0"/>
          </a:p>
          <a:p>
            <a:pPr marL="0" lvl="0" indent="0" defTabSz="914400">
              <a:lnSpc>
                <a:spcPct val="100000"/>
              </a:lnSpc>
              <a:spcBef>
                <a:spcPts val="0"/>
              </a:spcBef>
              <a:buNone/>
              <a:defRPr/>
            </a:pPr>
            <a:endParaRPr lang="en-GB" b="1" dirty="0"/>
          </a:p>
          <a:p>
            <a:pPr marL="0" lvl="0" indent="0" defTabSz="914400">
              <a:lnSpc>
                <a:spcPct val="100000"/>
              </a:lnSpc>
              <a:spcBef>
                <a:spcPts val="0"/>
              </a:spcBef>
              <a:buNone/>
              <a:defRPr/>
            </a:pPr>
            <a:endParaRPr lang="en-GB" b="1" dirty="0"/>
          </a:p>
          <a:p>
            <a:pPr marL="0" lvl="0" indent="0" defTabSz="914400">
              <a:lnSpc>
                <a:spcPct val="100000"/>
              </a:lnSpc>
              <a:spcBef>
                <a:spcPts val="0"/>
              </a:spcBef>
              <a:buNone/>
              <a:defRPr/>
            </a:pPr>
            <a:endParaRPr lang="en-GB" sz="2600" b="1" dirty="0"/>
          </a:p>
          <a:p>
            <a:pPr marL="0" lvl="0" indent="0" defTabSz="914400">
              <a:lnSpc>
                <a:spcPct val="100000"/>
              </a:lnSpc>
              <a:spcBef>
                <a:spcPts val="0"/>
              </a:spcBef>
              <a:buNone/>
              <a:defRPr/>
            </a:pPr>
            <a:endParaRPr lang="en-US" b="1" dirty="0"/>
          </a:p>
          <a:p>
            <a:endParaRPr lang="en-GB" dirty="0"/>
          </a:p>
        </p:txBody>
      </p:sp>
      <p:sp>
        <p:nvSpPr>
          <p:cNvPr id="3" name="Slide Number Placeholder 2"/>
          <p:cNvSpPr>
            <a:spLocks noGrp="1"/>
          </p:cNvSpPr>
          <p:nvPr>
            <p:ph type="sldNum" sz="quarter" idx="12"/>
          </p:nvPr>
        </p:nvSpPr>
        <p:spPr/>
        <p:txBody>
          <a:bodyPr/>
          <a:lstStyle/>
          <a:p>
            <a:fld id="{E76F84FA-B8EB-462F-97BA-032CB76B4E3A}" type="slidenum">
              <a:rPr lang="en-GB" smtClean="0"/>
              <a:t>2</a:t>
            </a:fld>
            <a:endParaRPr lang="en-GB"/>
          </a:p>
        </p:txBody>
      </p:sp>
      <p:sp>
        <p:nvSpPr>
          <p:cNvPr id="4" name="Title 3"/>
          <p:cNvSpPr>
            <a:spLocks noGrp="1"/>
          </p:cNvSpPr>
          <p:nvPr>
            <p:ph type="title"/>
          </p:nvPr>
        </p:nvSpPr>
        <p:spPr/>
        <p:txBody>
          <a:bodyPr>
            <a:normAutofit fontScale="90000"/>
          </a:bodyPr>
          <a:lstStyle/>
          <a:p>
            <a:r>
              <a:rPr lang="en-GB" dirty="0" smtClean="0"/>
              <a:t>Context</a:t>
            </a:r>
            <a:endParaRPr lang="en-GB" dirty="0"/>
          </a:p>
        </p:txBody>
      </p:sp>
      <p:pic>
        <p:nvPicPr>
          <p:cNvPr id="5" name="Picture 4"/>
          <p:cNvPicPr>
            <a:picLocks noChangeAspect="1"/>
          </p:cNvPicPr>
          <p:nvPr/>
        </p:nvPicPr>
        <p:blipFill>
          <a:blip r:embed="rId2"/>
          <a:stretch>
            <a:fillRect/>
          </a:stretch>
        </p:blipFill>
        <p:spPr>
          <a:xfrm>
            <a:off x="4929317" y="4597603"/>
            <a:ext cx="5076565" cy="1800200"/>
          </a:xfrm>
          <a:prstGeom prst="rect">
            <a:avLst/>
          </a:prstGeom>
        </p:spPr>
      </p:pic>
    </p:spTree>
    <p:extLst>
      <p:ext uri="{BB962C8B-B14F-4D97-AF65-F5344CB8AC3E}">
        <p14:creationId xmlns:p14="http://schemas.microsoft.com/office/powerpoint/2010/main" val="1449780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76F84FA-B8EB-462F-97BA-032CB76B4E3A}" type="slidenum">
              <a:rPr lang="en-GB" smtClean="0"/>
              <a:t>3</a:t>
            </a:fld>
            <a:endParaRPr lang="en-GB"/>
          </a:p>
        </p:txBody>
      </p:sp>
      <p:sp>
        <p:nvSpPr>
          <p:cNvPr id="4" name="Title 3"/>
          <p:cNvSpPr>
            <a:spLocks noGrp="1"/>
          </p:cNvSpPr>
          <p:nvPr>
            <p:ph type="title"/>
          </p:nvPr>
        </p:nvSpPr>
        <p:spPr/>
        <p:txBody>
          <a:bodyPr>
            <a:normAutofit fontScale="90000"/>
          </a:bodyPr>
          <a:lstStyle/>
          <a:p>
            <a:r>
              <a:rPr lang="en-GB" dirty="0" smtClean="0"/>
              <a:t>NW London’s adult community-based specialist palliative care (SPC) provision</a:t>
            </a:r>
            <a:endParaRPr lang="en-GB" dirty="0"/>
          </a:p>
        </p:txBody>
      </p:sp>
      <p:pic>
        <p:nvPicPr>
          <p:cNvPr id="7" name="Content Placeholder 6"/>
          <p:cNvPicPr>
            <a:picLocks noGrp="1" noChangeAspect="1"/>
          </p:cNvPicPr>
          <p:nvPr>
            <p:ph idx="1"/>
          </p:nvPr>
        </p:nvPicPr>
        <p:blipFill>
          <a:blip r:embed="rId2"/>
          <a:stretch>
            <a:fillRect/>
          </a:stretch>
        </p:blipFill>
        <p:spPr>
          <a:xfrm>
            <a:off x="911424" y="1157863"/>
            <a:ext cx="8856984" cy="5544616"/>
          </a:xfrm>
          <a:prstGeom prst="rect">
            <a:avLst/>
          </a:prstGeom>
        </p:spPr>
      </p:pic>
    </p:spTree>
    <p:extLst>
      <p:ext uri="{BB962C8B-B14F-4D97-AF65-F5344CB8AC3E}">
        <p14:creationId xmlns:p14="http://schemas.microsoft.com/office/powerpoint/2010/main" val="2166136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It </a:t>
            </a:r>
            <a:r>
              <a:rPr lang="en-US" dirty="0" smtClean="0"/>
              <a:t>will focus on community-based specialist </a:t>
            </a:r>
            <a:r>
              <a:rPr lang="en-US" dirty="0"/>
              <a:t>palliative </a:t>
            </a:r>
            <a:r>
              <a:rPr lang="en-US" dirty="0" smtClean="0"/>
              <a:t>services </a:t>
            </a:r>
            <a:r>
              <a:rPr lang="en-US" dirty="0"/>
              <a:t>for </a:t>
            </a:r>
            <a:r>
              <a:rPr lang="en-US" b="1" dirty="0"/>
              <a:t>adults</a:t>
            </a:r>
            <a:r>
              <a:rPr lang="en-US" dirty="0"/>
              <a:t> (18 years +) across all of NW London, as this is the part of the </a:t>
            </a:r>
            <a:r>
              <a:rPr lang="en-US" dirty="0" smtClean="0"/>
              <a:t>end of life pathway </a:t>
            </a:r>
            <a:r>
              <a:rPr lang="en-US" dirty="0"/>
              <a:t>that is most fragile at this </a:t>
            </a:r>
            <a:r>
              <a:rPr lang="en-US" dirty="0" smtClean="0"/>
              <a:t>time.</a:t>
            </a:r>
          </a:p>
          <a:p>
            <a:r>
              <a:rPr lang="en-US" dirty="0" smtClean="0"/>
              <a:t>The </a:t>
            </a:r>
            <a:r>
              <a:rPr lang="en-US" dirty="0"/>
              <a:t>work </a:t>
            </a:r>
            <a:r>
              <a:rPr lang="en-US" b="1" dirty="0"/>
              <a:t>will not be </a:t>
            </a:r>
            <a:r>
              <a:rPr lang="en-US" b="1" dirty="0" smtClean="0"/>
              <a:t>reviewing children’s palliative and end of life care services, hospital </a:t>
            </a:r>
            <a:r>
              <a:rPr lang="en-US" b="1" dirty="0"/>
              <a:t>based specialist palliative care and </a:t>
            </a:r>
            <a:r>
              <a:rPr lang="en-US" b="1" dirty="0" smtClean="0"/>
              <a:t>universal palliative care services </a:t>
            </a:r>
            <a:r>
              <a:rPr lang="en-US" dirty="0" smtClean="0"/>
              <a:t>such as community/district </a:t>
            </a:r>
            <a:r>
              <a:rPr lang="en-US" dirty="0"/>
              <a:t>nursing </a:t>
            </a:r>
            <a:r>
              <a:rPr lang="en-US" dirty="0" smtClean="0"/>
              <a:t>and primary care. </a:t>
            </a:r>
          </a:p>
          <a:p>
            <a:r>
              <a:rPr lang="en-US" dirty="0" smtClean="0"/>
              <a:t>We </a:t>
            </a:r>
            <a:r>
              <a:rPr lang="en-US" dirty="0"/>
              <a:t>will however be working hard to make sure that our work links closely and integrates with hospital specialist palliative care and to all other generalist palliative and end of life care services in North West </a:t>
            </a:r>
            <a:r>
              <a:rPr lang="en-US" dirty="0" smtClean="0"/>
              <a:t>London.</a:t>
            </a:r>
            <a:r>
              <a:rPr lang="en-GB" dirty="0"/>
              <a:t> </a:t>
            </a:r>
          </a:p>
          <a:p>
            <a:r>
              <a:rPr lang="en-GB" dirty="0" smtClean="0"/>
              <a:t>We will also be working very closely with other NWL ICS improvement programmes of work underway i.e. Enhanced health in care homes (EHCH) programme, Community District Nursing Review, Acute Discharge hubs; Cancer</a:t>
            </a:r>
            <a:endParaRPr lang="en-US" dirty="0" smtClean="0"/>
          </a:p>
        </p:txBody>
      </p:sp>
      <p:sp>
        <p:nvSpPr>
          <p:cNvPr id="3" name="Slide Number Placeholder 2"/>
          <p:cNvSpPr>
            <a:spLocks noGrp="1"/>
          </p:cNvSpPr>
          <p:nvPr>
            <p:ph type="sldNum" sz="quarter" idx="12"/>
          </p:nvPr>
        </p:nvSpPr>
        <p:spPr/>
        <p:txBody>
          <a:bodyPr/>
          <a:lstStyle/>
          <a:p>
            <a:fld id="{E76F84FA-B8EB-462F-97BA-032CB76B4E3A}" type="slidenum">
              <a:rPr lang="en-GB" smtClean="0"/>
              <a:t>4</a:t>
            </a:fld>
            <a:endParaRPr lang="en-GB"/>
          </a:p>
        </p:txBody>
      </p:sp>
      <p:sp>
        <p:nvSpPr>
          <p:cNvPr id="4" name="Title 3"/>
          <p:cNvSpPr>
            <a:spLocks noGrp="1"/>
          </p:cNvSpPr>
          <p:nvPr>
            <p:ph type="title"/>
          </p:nvPr>
        </p:nvSpPr>
        <p:spPr/>
        <p:txBody>
          <a:bodyPr>
            <a:normAutofit fontScale="90000"/>
          </a:bodyPr>
          <a:lstStyle/>
          <a:p>
            <a:r>
              <a:rPr lang="en-GB" dirty="0" smtClean="0"/>
              <a:t>Scope - What will this cover</a:t>
            </a:r>
            <a:endParaRPr lang="en-GB" dirty="0"/>
          </a:p>
        </p:txBody>
      </p:sp>
    </p:spTree>
    <p:extLst>
      <p:ext uri="{BB962C8B-B14F-4D97-AF65-F5344CB8AC3E}">
        <p14:creationId xmlns:p14="http://schemas.microsoft.com/office/powerpoint/2010/main" val="566528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7989" y="1268760"/>
            <a:ext cx="11386643" cy="4608512"/>
          </a:xfrm>
        </p:spPr>
        <p:txBody>
          <a:bodyPr>
            <a:normAutofit fontScale="92500"/>
          </a:bodyPr>
          <a:lstStyle/>
          <a:p>
            <a:r>
              <a:rPr lang="en-GB" dirty="0" smtClean="0"/>
              <a:t>Too </a:t>
            </a:r>
            <a:r>
              <a:rPr lang="en-GB" dirty="0"/>
              <a:t>many people are admitted unnecessarily to hospital in their last year and last 3 months of life. </a:t>
            </a:r>
          </a:p>
          <a:p>
            <a:r>
              <a:rPr lang="en-GB" dirty="0" smtClean="0"/>
              <a:t>For 2020/21 </a:t>
            </a:r>
            <a:r>
              <a:rPr lang="en-GB" b="1" dirty="0" smtClean="0">
                <a:solidFill>
                  <a:srgbClr val="FF0000"/>
                </a:solidFill>
              </a:rPr>
              <a:t>- 49% </a:t>
            </a:r>
            <a:r>
              <a:rPr lang="en-GB" dirty="0"/>
              <a:t>of our residents are dying in </a:t>
            </a:r>
            <a:r>
              <a:rPr lang="en-GB" u="sng" dirty="0" smtClean="0"/>
              <a:t>hospital</a:t>
            </a:r>
            <a:r>
              <a:rPr lang="en-GB" dirty="0" smtClean="0"/>
              <a:t>,</a:t>
            </a:r>
            <a:r>
              <a:rPr lang="en-GB" dirty="0"/>
              <a:t> </a:t>
            </a:r>
            <a:r>
              <a:rPr lang="en-GB" b="1" dirty="0">
                <a:solidFill>
                  <a:srgbClr val="FF0000"/>
                </a:solidFill>
              </a:rPr>
              <a:t>5</a:t>
            </a:r>
            <a:r>
              <a:rPr lang="en-GB" b="1" dirty="0" smtClean="0">
                <a:solidFill>
                  <a:srgbClr val="FF0000"/>
                </a:solidFill>
              </a:rPr>
              <a:t>%</a:t>
            </a:r>
            <a:r>
              <a:rPr lang="en-GB" b="1" dirty="0" smtClean="0"/>
              <a:t> </a:t>
            </a:r>
            <a:r>
              <a:rPr lang="en-GB" dirty="0" smtClean="0"/>
              <a:t>are dying in </a:t>
            </a:r>
            <a:r>
              <a:rPr lang="en-GB" u="sng" dirty="0" smtClean="0"/>
              <a:t>hospice</a:t>
            </a:r>
            <a:r>
              <a:rPr lang="en-GB" dirty="0" smtClean="0"/>
              <a:t>, </a:t>
            </a:r>
            <a:r>
              <a:rPr lang="en-GB" b="1" dirty="0" smtClean="0">
                <a:solidFill>
                  <a:srgbClr val="FF0000"/>
                </a:solidFill>
              </a:rPr>
              <a:t>14%</a:t>
            </a:r>
            <a:r>
              <a:rPr lang="en-GB" b="1" dirty="0" smtClean="0"/>
              <a:t> </a:t>
            </a:r>
            <a:r>
              <a:rPr lang="en-GB" dirty="0" smtClean="0"/>
              <a:t>in </a:t>
            </a:r>
            <a:r>
              <a:rPr lang="en-GB" u="sng" dirty="0" smtClean="0"/>
              <a:t>care homes</a:t>
            </a:r>
            <a:r>
              <a:rPr lang="en-GB" dirty="0" smtClean="0"/>
              <a:t> and only </a:t>
            </a:r>
            <a:r>
              <a:rPr lang="en-GB" b="1" dirty="0" smtClean="0">
                <a:solidFill>
                  <a:srgbClr val="FF0000"/>
                </a:solidFill>
              </a:rPr>
              <a:t>28% </a:t>
            </a:r>
            <a:r>
              <a:rPr lang="en-GB" dirty="0" smtClean="0">
                <a:solidFill>
                  <a:srgbClr val="FF0000"/>
                </a:solidFill>
              </a:rPr>
              <a:t>are </a:t>
            </a:r>
            <a:r>
              <a:rPr lang="en-GB" dirty="0">
                <a:solidFill>
                  <a:srgbClr val="FF0000"/>
                </a:solidFill>
              </a:rPr>
              <a:t>dying at </a:t>
            </a:r>
            <a:r>
              <a:rPr lang="en-GB" dirty="0" smtClean="0">
                <a:solidFill>
                  <a:srgbClr val="FF0000"/>
                </a:solidFill>
              </a:rPr>
              <a:t>home </a:t>
            </a:r>
            <a:r>
              <a:rPr lang="en-GB" dirty="0" smtClean="0"/>
              <a:t>– this is despite nationally the majority of people saying they would prefer to die at home.  </a:t>
            </a:r>
          </a:p>
          <a:p>
            <a:r>
              <a:rPr lang="en-GB" dirty="0" smtClean="0"/>
              <a:t>We </a:t>
            </a:r>
            <a:r>
              <a:rPr lang="en-GB" dirty="0"/>
              <a:t>have unwarranted variation in </a:t>
            </a:r>
            <a:r>
              <a:rPr lang="en-GB" dirty="0" smtClean="0"/>
              <a:t>community-based specialist palliative care services (</a:t>
            </a:r>
            <a:r>
              <a:rPr lang="en-GB" dirty="0" err="1" smtClean="0"/>
              <a:t>ie</a:t>
            </a:r>
            <a:r>
              <a:rPr lang="en-GB" dirty="0" smtClean="0"/>
              <a:t>. 7 day working, access to 24/7 specialist advice, rapid response) </a:t>
            </a:r>
            <a:r>
              <a:rPr lang="en-GB" dirty="0"/>
              <a:t>and </a:t>
            </a:r>
            <a:r>
              <a:rPr lang="en-GB" dirty="0" smtClean="0"/>
              <a:t>we have heard that they </a:t>
            </a:r>
            <a:r>
              <a:rPr lang="en-GB" dirty="0"/>
              <a:t>don’t reach enough of our </a:t>
            </a:r>
            <a:r>
              <a:rPr lang="en-GB" dirty="0" smtClean="0"/>
              <a:t>residents and diverse communities.</a:t>
            </a:r>
            <a:endParaRPr lang="en-GB" dirty="0"/>
          </a:p>
          <a:p>
            <a:r>
              <a:rPr lang="en-GB" dirty="0" smtClean="0"/>
              <a:t>Not enough of our </a:t>
            </a:r>
            <a:r>
              <a:rPr lang="en-GB" dirty="0"/>
              <a:t>residents </a:t>
            </a:r>
            <a:r>
              <a:rPr lang="en-GB" dirty="0" smtClean="0"/>
              <a:t>are identified early as being at end of life and offered opportunity to undertake advance </a:t>
            </a:r>
            <a:r>
              <a:rPr lang="en-GB" dirty="0"/>
              <a:t>care </a:t>
            </a:r>
            <a:r>
              <a:rPr lang="en-GB" dirty="0" smtClean="0"/>
              <a:t>planning conversations, that are then </a:t>
            </a:r>
            <a:r>
              <a:rPr lang="en-GB" dirty="0"/>
              <a:t>recorded on </a:t>
            </a:r>
            <a:r>
              <a:rPr lang="en-GB" dirty="0" smtClean="0"/>
              <a:t>Co-ordinate My Care (CMC – the agreed London tool at present).</a:t>
            </a:r>
          </a:p>
          <a:p>
            <a:r>
              <a:rPr lang="en-GB" dirty="0" smtClean="0"/>
              <a:t>Not all of the system have access to and are using CMC as much as they could be. </a:t>
            </a:r>
            <a:endParaRPr lang="en-GB" dirty="0"/>
          </a:p>
          <a:p>
            <a:endParaRPr lang="en-GB" dirty="0"/>
          </a:p>
          <a:p>
            <a:endParaRPr lang="en-GB" b="1" dirty="0"/>
          </a:p>
          <a:p>
            <a:endParaRPr lang="en-GB" dirty="0"/>
          </a:p>
        </p:txBody>
      </p:sp>
      <p:sp>
        <p:nvSpPr>
          <p:cNvPr id="3" name="Slide Number Placeholder 2"/>
          <p:cNvSpPr>
            <a:spLocks noGrp="1"/>
          </p:cNvSpPr>
          <p:nvPr>
            <p:ph type="sldNum" sz="quarter" idx="12"/>
          </p:nvPr>
        </p:nvSpPr>
        <p:spPr/>
        <p:txBody>
          <a:bodyPr/>
          <a:lstStyle/>
          <a:p>
            <a:fld id="{E76F84FA-B8EB-462F-97BA-032CB76B4E3A}" type="slidenum">
              <a:rPr lang="en-GB" smtClean="0"/>
              <a:t>5</a:t>
            </a:fld>
            <a:endParaRPr lang="en-GB"/>
          </a:p>
        </p:txBody>
      </p:sp>
      <p:sp>
        <p:nvSpPr>
          <p:cNvPr id="4" name="Title 3"/>
          <p:cNvSpPr>
            <a:spLocks noGrp="1"/>
          </p:cNvSpPr>
          <p:nvPr>
            <p:ph type="title"/>
          </p:nvPr>
        </p:nvSpPr>
        <p:spPr/>
        <p:txBody>
          <a:bodyPr>
            <a:normAutofit fontScale="90000"/>
          </a:bodyPr>
          <a:lstStyle/>
          <a:p>
            <a:r>
              <a:rPr lang="en-GB" dirty="0" smtClean="0"/>
              <a:t>Why things need to change?</a:t>
            </a:r>
            <a:endParaRPr lang="en-GB" dirty="0"/>
          </a:p>
        </p:txBody>
      </p:sp>
    </p:spTree>
    <p:extLst>
      <p:ext uri="{BB962C8B-B14F-4D97-AF65-F5344CB8AC3E}">
        <p14:creationId xmlns:p14="http://schemas.microsoft.com/office/powerpoint/2010/main" val="1970196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733142724"/>
              </p:ext>
            </p:extLst>
          </p:nvPr>
        </p:nvGraphicFramePr>
        <p:xfrm>
          <a:off x="191345" y="1196752"/>
          <a:ext cx="11809312"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a:xfrm>
            <a:off x="4724400" y="6447414"/>
            <a:ext cx="2743200" cy="365125"/>
          </a:xfrm>
        </p:spPr>
        <p:txBody>
          <a:bodyPr/>
          <a:lstStyle/>
          <a:p>
            <a:fld id="{E76F84FA-B8EB-462F-97BA-032CB76B4E3A}" type="slidenum">
              <a:rPr lang="en-GB" smtClean="0"/>
              <a:t>6</a:t>
            </a:fld>
            <a:endParaRPr lang="en-GB" dirty="0"/>
          </a:p>
        </p:txBody>
      </p:sp>
      <p:sp>
        <p:nvSpPr>
          <p:cNvPr id="4" name="Title 3"/>
          <p:cNvSpPr>
            <a:spLocks noGrp="1"/>
          </p:cNvSpPr>
          <p:nvPr>
            <p:ph type="title"/>
          </p:nvPr>
        </p:nvSpPr>
        <p:spPr/>
        <p:txBody>
          <a:bodyPr>
            <a:normAutofit fontScale="90000"/>
          </a:bodyPr>
          <a:lstStyle/>
          <a:p>
            <a:r>
              <a:rPr lang="en-GB" dirty="0" smtClean="0"/>
              <a:t>How we plan to do this - </a:t>
            </a:r>
            <a:r>
              <a:rPr lang="en-GB" smtClean="0"/>
              <a:t>our objectives:</a:t>
            </a:r>
            <a:endParaRPr lang="en-GB" dirty="0"/>
          </a:p>
        </p:txBody>
      </p:sp>
    </p:spTree>
    <p:extLst>
      <p:ext uri="{BB962C8B-B14F-4D97-AF65-F5344CB8AC3E}">
        <p14:creationId xmlns:p14="http://schemas.microsoft.com/office/powerpoint/2010/main" val="3485611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76F84FA-B8EB-462F-97BA-032CB76B4E3A}" type="slidenum">
              <a:rPr lang="en-GB" smtClean="0"/>
              <a:t>7</a:t>
            </a:fld>
            <a:endParaRPr lang="en-GB"/>
          </a:p>
        </p:txBody>
      </p:sp>
      <p:sp>
        <p:nvSpPr>
          <p:cNvPr id="4" name="Title 3"/>
          <p:cNvSpPr>
            <a:spLocks noGrp="1"/>
          </p:cNvSpPr>
          <p:nvPr>
            <p:ph type="title"/>
          </p:nvPr>
        </p:nvSpPr>
        <p:spPr/>
        <p:txBody>
          <a:bodyPr>
            <a:normAutofit fontScale="90000"/>
          </a:bodyPr>
          <a:lstStyle/>
          <a:p>
            <a:r>
              <a:rPr lang="en-GB" dirty="0" smtClean="0"/>
              <a:t>Issues paper and survey published </a:t>
            </a:r>
          </a:p>
        </p:txBody>
      </p:sp>
      <p:pic>
        <p:nvPicPr>
          <p:cNvPr id="7" name="Content Placeholder 6"/>
          <p:cNvPicPr>
            <a:picLocks noGrp="1" noChangeAspect="1"/>
          </p:cNvPicPr>
          <p:nvPr>
            <p:ph idx="1"/>
          </p:nvPr>
        </p:nvPicPr>
        <p:blipFill>
          <a:blip r:embed="rId2"/>
          <a:stretch>
            <a:fillRect/>
          </a:stretch>
        </p:blipFill>
        <p:spPr>
          <a:xfrm>
            <a:off x="623392" y="1047306"/>
            <a:ext cx="4464496" cy="5439142"/>
          </a:xfrm>
          <a:prstGeom prst="rect">
            <a:avLst/>
          </a:prstGeom>
        </p:spPr>
      </p:pic>
      <p:sp>
        <p:nvSpPr>
          <p:cNvPr id="8" name="TextBox 7"/>
          <p:cNvSpPr txBox="1"/>
          <p:nvPr/>
        </p:nvSpPr>
        <p:spPr>
          <a:xfrm>
            <a:off x="5231904" y="1484784"/>
            <a:ext cx="5832648" cy="4524315"/>
          </a:xfrm>
          <a:prstGeom prst="rect">
            <a:avLst/>
          </a:prstGeom>
          <a:noFill/>
        </p:spPr>
        <p:txBody>
          <a:bodyPr wrap="square" rtlCol="0">
            <a:spAutoFit/>
          </a:bodyPr>
          <a:lstStyle/>
          <a:p>
            <a:pPr marL="285750" indent="-285750">
              <a:buFont typeface="Arial" panose="020B0604020202020204" pitchFamily="34" charset="0"/>
              <a:buChar char="•"/>
            </a:pPr>
            <a:r>
              <a:rPr lang="en-GB" sz="2800" dirty="0" smtClean="0">
                <a:latin typeface="Arial" panose="020B0604020202020204" pitchFamily="34" charset="0"/>
                <a:cs typeface="Arial" panose="020B0604020202020204" pitchFamily="34" charset="0"/>
              </a:rPr>
              <a:t>The programme was launched last week 18 Nov 2021 with the publication of an </a:t>
            </a:r>
            <a:r>
              <a:rPr lang="en-GB" sz="2800" dirty="0" smtClean="0">
                <a:latin typeface="Arial" panose="020B0604020202020204" pitchFamily="34" charset="0"/>
                <a:cs typeface="Arial" panose="020B0604020202020204" pitchFamily="34" charset="0"/>
                <a:hlinkClick r:id="rId3"/>
              </a:rPr>
              <a:t>issues paper </a:t>
            </a:r>
            <a:r>
              <a:rPr lang="en-GB" sz="2800" dirty="0" smtClean="0">
                <a:latin typeface="Arial" panose="020B0604020202020204" pitchFamily="34" charset="0"/>
                <a:cs typeface="Arial" panose="020B0604020202020204" pitchFamily="34" charset="0"/>
              </a:rPr>
              <a:t>and a</a:t>
            </a:r>
            <a:r>
              <a:rPr lang="en-GB" sz="2800" dirty="0" smtClean="0">
                <a:latin typeface="Arial" panose="020B0604020202020204" pitchFamily="34" charset="0"/>
                <a:cs typeface="Arial" panose="020B0604020202020204" pitchFamily="34" charset="0"/>
                <a:hlinkClick r:id="rId4"/>
              </a:rPr>
              <a:t> survey </a:t>
            </a:r>
            <a:r>
              <a:rPr lang="en-GB" sz="2800" dirty="0" smtClean="0">
                <a:latin typeface="Arial" panose="020B0604020202020204" pitchFamily="34" charset="0"/>
                <a:cs typeface="Arial" panose="020B0604020202020204" pitchFamily="34" charset="0"/>
              </a:rPr>
              <a:t>on the NWL ICS website</a:t>
            </a:r>
          </a:p>
          <a:p>
            <a:pPr marL="285750" indent="-285750">
              <a:buFont typeface="Arial" panose="020B0604020202020204" pitchFamily="34" charset="0"/>
              <a:buChar char="•"/>
            </a:pPr>
            <a:r>
              <a:rPr lang="en-GB" sz="2800" dirty="0" smtClean="0">
                <a:latin typeface="Arial" panose="020B0604020202020204" pitchFamily="34" charset="0"/>
                <a:cs typeface="Arial" panose="020B0604020202020204" pitchFamily="34" charset="0"/>
              </a:rPr>
              <a:t>Find out more about how to </a:t>
            </a:r>
            <a:r>
              <a:rPr lang="en-GB" sz="2800" dirty="0">
                <a:latin typeface="Arial" panose="020B0604020202020204" pitchFamily="34" charset="0"/>
                <a:cs typeface="Arial" panose="020B0604020202020204" pitchFamily="34" charset="0"/>
              </a:rPr>
              <a:t>get involved here: </a:t>
            </a:r>
            <a:r>
              <a:rPr lang="en-GB" sz="2800" dirty="0">
                <a:latin typeface="Arial" panose="020B0604020202020204" pitchFamily="34" charset="0"/>
                <a:cs typeface="Arial" panose="020B0604020202020204" pitchFamily="34" charset="0"/>
                <a:hlinkClick r:id="rId5"/>
              </a:rPr>
              <a:t>https://</a:t>
            </a:r>
            <a:r>
              <a:rPr lang="en-GB" sz="2800" dirty="0" smtClean="0">
                <a:latin typeface="Arial" panose="020B0604020202020204" pitchFamily="34" charset="0"/>
                <a:cs typeface="Arial" panose="020B0604020202020204" pitchFamily="34" charset="0"/>
                <a:hlinkClick r:id="rId5"/>
              </a:rPr>
              <a:t>www.nwlondonics.nhs.uk/get-involved/cspc/how-get-involved</a:t>
            </a:r>
            <a:r>
              <a:rPr lang="en-GB" sz="2800" dirty="0" smtClean="0">
                <a:latin typeface="Arial" panose="020B0604020202020204" pitchFamily="34" charset="0"/>
                <a:cs typeface="Arial" panose="020B0604020202020204" pitchFamily="34" charset="0"/>
              </a:rPr>
              <a:t> </a:t>
            </a:r>
          </a:p>
          <a:p>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9906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7989" y="1268760"/>
            <a:ext cx="11386643" cy="4968552"/>
          </a:xfrm>
        </p:spPr>
        <p:txBody>
          <a:bodyPr>
            <a:noAutofit/>
          </a:bodyPr>
          <a:lstStyle/>
          <a:p>
            <a:pPr>
              <a:lnSpc>
                <a:spcPct val="100000"/>
              </a:lnSpc>
              <a:spcBef>
                <a:spcPts val="0"/>
              </a:spcBef>
            </a:pPr>
            <a:r>
              <a:rPr lang="en-GB" sz="1600" dirty="0" smtClean="0"/>
              <a:t>In development - our focus at this stage is what quality, safety, equity and excellent patient experience looks like. From this we will develop new models of care and what good patient outcomes look like. It is only after that is agreed will we look at what services we need to deliver this.</a:t>
            </a:r>
          </a:p>
          <a:p>
            <a:pPr>
              <a:lnSpc>
                <a:spcPct val="100000"/>
              </a:lnSpc>
              <a:spcBef>
                <a:spcPts val="0"/>
              </a:spcBef>
            </a:pPr>
            <a:endParaRPr lang="en-GB" sz="1600" dirty="0" smtClean="0"/>
          </a:p>
          <a:p>
            <a:pPr>
              <a:lnSpc>
                <a:spcPct val="100000"/>
              </a:lnSpc>
              <a:spcBef>
                <a:spcPts val="0"/>
              </a:spcBef>
            </a:pPr>
            <a:r>
              <a:rPr lang="en-GB" sz="1600" dirty="0" smtClean="0"/>
              <a:t>We have simply set out the </a:t>
            </a:r>
            <a:r>
              <a:rPr lang="en-GB" sz="1600" b="1" dirty="0" smtClean="0"/>
              <a:t>eight</a:t>
            </a:r>
            <a:r>
              <a:rPr lang="en-GB" sz="1600" dirty="0" smtClean="0"/>
              <a:t> broad themes we are looking at and would like to the public to feedback on :</a:t>
            </a:r>
          </a:p>
          <a:p>
            <a:pPr marL="457189" lvl="1" indent="0">
              <a:lnSpc>
                <a:spcPct val="100000"/>
              </a:lnSpc>
              <a:spcBef>
                <a:spcPts val="0"/>
              </a:spcBef>
              <a:buNone/>
            </a:pPr>
            <a:r>
              <a:rPr lang="en-GB" sz="1600" dirty="0" smtClean="0"/>
              <a:t>1. 	Learning </a:t>
            </a:r>
            <a:r>
              <a:rPr lang="en-GB" sz="1600" dirty="0"/>
              <a:t>from previous service improvement reviews and </a:t>
            </a:r>
            <a:r>
              <a:rPr lang="en-GB" sz="1600" dirty="0" smtClean="0"/>
              <a:t>engagement </a:t>
            </a:r>
            <a:endParaRPr lang="en-GB" sz="1600" dirty="0"/>
          </a:p>
          <a:p>
            <a:pPr marL="457189" lvl="1" indent="0">
              <a:lnSpc>
                <a:spcPct val="100000"/>
              </a:lnSpc>
              <a:spcBef>
                <a:spcPts val="0"/>
              </a:spcBef>
              <a:buNone/>
            </a:pPr>
            <a:r>
              <a:rPr lang="en-GB" sz="1600" dirty="0" smtClean="0"/>
              <a:t>2. 	National policy – making sure we align</a:t>
            </a:r>
            <a:endParaRPr lang="en-GB" sz="1600" dirty="0"/>
          </a:p>
          <a:p>
            <a:pPr marL="457189" lvl="1" indent="0">
              <a:lnSpc>
                <a:spcPct val="100000"/>
              </a:lnSpc>
              <a:spcBef>
                <a:spcPts val="0"/>
              </a:spcBef>
              <a:buNone/>
            </a:pPr>
            <a:r>
              <a:rPr lang="en-GB" sz="1600" dirty="0" smtClean="0"/>
              <a:t>3. 	Changing </a:t>
            </a:r>
            <a:r>
              <a:rPr lang="en-GB" sz="1600" dirty="0"/>
              <a:t>needs of patients and population growth</a:t>
            </a:r>
          </a:p>
          <a:p>
            <a:pPr marL="457189" lvl="1" indent="0">
              <a:lnSpc>
                <a:spcPct val="100000"/>
              </a:lnSpc>
              <a:spcBef>
                <a:spcPts val="0"/>
              </a:spcBef>
              <a:buNone/>
            </a:pPr>
            <a:r>
              <a:rPr lang="en-GB" sz="1600" dirty="0" smtClean="0"/>
              <a:t>4. 	Health inequalities – how these act as a barrier to people receiving community-based specialist palliative care</a:t>
            </a:r>
            <a:endParaRPr lang="en-GB" sz="1600" dirty="0"/>
          </a:p>
          <a:p>
            <a:pPr marL="457189" lvl="1" indent="0">
              <a:lnSpc>
                <a:spcPct val="100000"/>
              </a:lnSpc>
              <a:spcBef>
                <a:spcPts val="0"/>
              </a:spcBef>
              <a:buNone/>
            </a:pPr>
            <a:r>
              <a:rPr lang="en-GB" sz="1600" dirty="0" smtClean="0"/>
              <a:t>5. 	Improving </a:t>
            </a:r>
            <a:r>
              <a:rPr lang="en-GB" sz="1600" dirty="0"/>
              <a:t>the quality of care, and patient and family and carer </a:t>
            </a:r>
            <a:r>
              <a:rPr lang="en-GB" sz="1600" dirty="0" smtClean="0"/>
              <a:t>experience – we have variation across NWL</a:t>
            </a:r>
            <a:endParaRPr lang="en-GB" sz="1600" dirty="0"/>
          </a:p>
          <a:p>
            <a:pPr marL="457188" lvl="2" indent="0">
              <a:lnSpc>
                <a:spcPct val="100000"/>
              </a:lnSpc>
              <a:spcBef>
                <a:spcPts val="0"/>
              </a:spcBef>
              <a:buNone/>
            </a:pPr>
            <a:r>
              <a:rPr lang="en-GB" sz="1600" dirty="0" smtClean="0"/>
              <a:t>6. 	Fragmentation </a:t>
            </a:r>
            <a:r>
              <a:rPr lang="en-GB" sz="1600" dirty="0"/>
              <a:t>and the need for more joined up </a:t>
            </a:r>
            <a:r>
              <a:rPr lang="en-GB" sz="1600" dirty="0" smtClean="0"/>
              <a:t>services - p</a:t>
            </a:r>
            <a:r>
              <a:rPr lang="en-US" sz="1600" dirty="0" err="1" smtClean="0"/>
              <a:t>eople</a:t>
            </a:r>
            <a:r>
              <a:rPr lang="en-US" sz="1600" dirty="0" smtClean="0"/>
              <a:t> </a:t>
            </a:r>
            <a:r>
              <a:rPr lang="en-US" sz="1600" dirty="0"/>
              <a:t>sometimes find services these hard to access, </a:t>
            </a:r>
            <a:r>
              <a:rPr lang="en-US" sz="1600" dirty="0" smtClean="0"/>
              <a:t>	particularly </a:t>
            </a:r>
            <a:r>
              <a:rPr lang="en-US" sz="1600" dirty="0"/>
              <a:t>across our more diverse communities, </a:t>
            </a:r>
            <a:r>
              <a:rPr lang="en-GB" sz="1600" dirty="0" smtClean="0"/>
              <a:t>and services do not work as well together as they could be</a:t>
            </a:r>
            <a:endParaRPr lang="en-GB" sz="1600" dirty="0"/>
          </a:p>
          <a:p>
            <a:pPr marL="457188" lvl="2" indent="0">
              <a:lnSpc>
                <a:spcPct val="100000"/>
              </a:lnSpc>
              <a:spcBef>
                <a:spcPts val="0"/>
              </a:spcBef>
              <a:buNone/>
            </a:pPr>
            <a:r>
              <a:rPr lang="en-GB" sz="1600" dirty="0" smtClean="0"/>
              <a:t>7. 	The </a:t>
            </a:r>
            <a:r>
              <a:rPr lang="en-GB" sz="1600" dirty="0"/>
              <a:t>workforce </a:t>
            </a:r>
            <a:r>
              <a:rPr lang="en-GB" sz="1600" dirty="0" smtClean="0"/>
              <a:t>challenge</a:t>
            </a:r>
            <a:r>
              <a:rPr lang="en-US" sz="1600" dirty="0" smtClean="0"/>
              <a:t> - we </a:t>
            </a:r>
            <a:r>
              <a:rPr lang="en-US" sz="1600" dirty="0"/>
              <a:t>are </a:t>
            </a:r>
            <a:r>
              <a:rPr lang="en-US" sz="1600" dirty="0" smtClean="0"/>
              <a:t>having difficulty recruiting </a:t>
            </a:r>
            <a:r>
              <a:rPr lang="en-US" sz="1600" dirty="0"/>
              <a:t>and retaining </a:t>
            </a:r>
            <a:r>
              <a:rPr lang="en-GB" sz="1600" dirty="0" smtClean="0"/>
              <a:t>workforce</a:t>
            </a:r>
            <a:endParaRPr lang="en-GB" sz="1600" dirty="0"/>
          </a:p>
          <a:p>
            <a:pPr marL="457189" lvl="1" indent="0">
              <a:lnSpc>
                <a:spcPct val="100000"/>
              </a:lnSpc>
              <a:spcBef>
                <a:spcPts val="0"/>
              </a:spcBef>
              <a:buNone/>
            </a:pPr>
            <a:r>
              <a:rPr lang="en-GB" sz="1600" dirty="0" smtClean="0"/>
              <a:t>8.	The </a:t>
            </a:r>
            <a:r>
              <a:rPr lang="en-GB" sz="1600" dirty="0"/>
              <a:t>financial </a:t>
            </a:r>
            <a:r>
              <a:rPr lang="en-GB" sz="1600" dirty="0" smtClean="0"/>
              <a:t>challenge - t</a:t>
            </a:r>
            <a:r>
              <a:rPr lang="en-US" sz="1600" dirty="0" smtClean="0"/>
              <a:t>he </a:t>
            </a:r>
            <a:r>
              <a:rPr lang="en-US" sz="1600" dirty="0"/>
              <a:t>increasing financial challenge the NHS is operating under and what it means for </a:t>
            </a:r>
            <a:r>
              <a:rPr lang="en-US" sz="1600" dirty="0" smtClean="0"/>
              <a:t>	community-based </a:t>
            </a:r>
            <a:r>
              <a:rPr lang="en-US" sz="1600" dirty="0"/>
              <a:t>specialist palliative care provision</a:t>
            </a:r>
            <a:endParaRPr lang="en-GB" sz="1600" dirty="0" smtClean="0"/>
          </a:p>
          <a:p>
            <a:pPr marL="457189" lvl="1" indent="0">
              <a:lnSpc>
                <a:spcPct val="100000"/>
              </a:lnSpc>
              <a:spcBef>
                <a:spcPts val="0"/>
              </a:spcBef>
              <a:buNone/>
            </a:pPr>
            <a:endParaRPr lang="en-GB" sz="1600" dirty="0" smtClean="0"/>
          </a:p>
          <a:p>
            <a:pPr>
              <a:lnSpc>
                <a:spcPct val="100000"/>
              </a:lnSpc>
              <a:spcBef>
                <a:spcPts val="0"/>
              </a:spcBef>
            </a:pPr>
            <a:r>
              <a:rPr lang="en-GB" sz="1600" dirty="0" smtClean="0"/>
              <a:t>From this we will develop a consistent set of questions that will allow us to obtain a mixture of qualitative and quantitative feedback.</a:t>
            </a:r>
          </a:p>
          <a:p>
            <a:pPr>
              <a:lnSpc>
                <a:spcPct val="100000"/>
              </a:lnSpc>
              <a:spcBef>
                <a:spcPts val="0"/>
              </a:spcBef>
            </a:pPr>
            <a:r>
              <a:rPr lang="en-GB" sz="1600" dirty="0" smtClean="0"/>
              <a:t>Publication of this Issues Paper will officially launch the programme of work</a:t>
            </a:r>
          </a:p>
        </p:txBody>
      </p:sp>
      <p:sp>
        <p:nvSpPr>
          <p:cNvPr id="3" name="Slide Number Placeholder 2"/>
          <p:cNvSpPr>
            <a:spLocks noGrp="1"/>
          </p:cNvSpPr>
          <p:nvPr>
            <p:ph type="sldNum" sz="quarter" idx="12"/>
          </p:nvPr>
        </p:nvSpPr>
        <p:spPr/>
        <p:txBody>
          <a:bodyPr/>
          <a:lstStyle/>
          <a:p>
            <a:fld id="{E76F84FA-B8EB-462F-97BA-032CB76B4E3A}" type="slidenum">
              <a:rPr lang="en-GB" smtClean="0"/>
              <a:t>8</a:t>
            </a:fld>
            <a:endParaRPr lang="en-GB"/>
          </a:p>
        </p:txBody>
      </p:sp>
      <p:sp>
        <p:nvSpPr>
          <p:cNvPr id="4" name="Title 3"/>
          <p:cNvSpPr>
            <a:spLocks noGrp="1"/>
          </p:cNvSpPr>
          <p:nvPr>
            <p:ph type="title"/>
          </p:nvPr>
        </p:nvSpPr>
        <p:spPr/>
        <p:txBody>
          <a:bodyPr>
            <a:normAutofit fontScale="90000"/>
          </a:bodyPr>
          <a:lstStyle/>
          <a:p>
            <a:r>
              <a:rPr lang="en-GB" dirty="0" smtClean="0"/>
              <a:t>Issues paper</a:t>
            </a:r>
            <a:endParaRPr lang="en-GB" dirty="0"/>
          </a:p>
        </p:txBody>
      </p:sp>
    </p:spTree>
    <p:extLst>
      <p:ext uri="{BB962C8B-B14F-4D97-AF65-F5344CB8AC3E}">
        <p14:creationId xmlns:p14="http://schemas.microsoft.com/office/powerpoint/2010/main" val="4080285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76F84FA-B8EB-462F-97BA-032CB76B4E3A}"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Title 3"/>
          <p:cNvSpPr>
            <a:spLocks noGrp="1"/>
          </p:cNvSpPr>
          <p:nvPr>
            <p:ph type="title"/>
          </p:nvPr>
        </p:nvSpPr>
        <p:spPr/>
        <p:txBody>
          <a:bodyPr>
            <a:normAutofit fontScale="90000"/>
          </a:bodyPr>
          <a:lstStyle/>
          <a:p>
            <a:r>
              <a:rPr lang="en-GB" dirty="0" smtClean="0"/>
              <a:t>Timeline: August 2021 – August 2022</a:t>
            </a:r>
            <a:br>
              <a:rPr lang="en-GB" dirty="0" smtClean="0"/>
            </a:br>
            <a:endParaRPr lang="en-GB" sz="2700" dirty="0"/>
          </a:p>
        </p:txBody>
      </p:sp>
      <p:grpSp>
        <p:nvGrpSpPr>
          <p:cNvPr id="8" name="Group 7"/>
          <p:cNvGrpSpPr/>
          <p:nvPr/>
        </p:nvGrpSpPr>
        <p:grpSpPr>
          <a:xfrm>
            <a:off x="356035" y="1124744"/>
            <a:ext cx="11449272" cy="4878481"/>
            <a:chOff x="1152381" y="1196752"/>
            <a:chExt cx="10127811" cy="4878481"/>
          </a:xfrm>
        </p:grpSpPr>
        <p:sp>
          <p:nvSpPr>
            <p:cNvPr id="9" name="Notched Right Arrow 8"/>
            <p:cNvSpPr/>
            <p:nvPr/>
          </p:nvSpPr>
          <p:spPr>
            <a:xfrm>
              <a:off x="1343472" y="2429910"/>
              <a:ext cx="9936720" cy="1644212"/>
            </a:xfrm>
            <a:prstGeom prst="notchedRightArrow">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0" name="Freeform 9"/>
            <p:cNvSpPr/>
            <p:nvPr/>
          </p:nvSpPr>
          <p:spPr>
            <a:xfrm>
              <a:off x="1152381" y="1196752"/>
              <a:ext cx="2372135" cy="1644212"/>
            </a:xfrm>
            <a:custGeom>
              <a:avLst/>
              <a:gdLst>
                <a:gd name="connsiteX0" fmla="*/ 0 w 2152794"/>
                <a:gd name="connsiteY0" fmla="*/ 0 h 1644212"/>
                <a:gd name="connsiteX1" fmla="*/ 2152794 w 2152794"/>
                <a:gd name="connsiteY1" fmla="*/ 0 h 1644212"/>
                <a:gd name="connsiteX2" fmla="*/ 2152794 w 2152794"/>
                <a:gd name="connsiteY2" fmla="*/ 1644212 h 1644212"/>
                <a:gd name="connsiteX3" fmla="*/ 0 w 2152794"/>
                <a:gd name="connsiteY3" fmla="*/ 1644212 h 1644212"/>
                <a:gd name="connsiteX4" fmla="*/ 0 w 2152794"/>
                <a:gd name="connsiteY4" fmla="*/ 0 h 1644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2794" h="1644212">
                  <a:moveTo>
                    <a:pt x="0" y="0"/>
                  </a:moveTo>
                  <a:lnTo>
                    <a:pt x="2152794" y="0"/>
                  </a:lnTo>
                  <a:lnTo>
                    <a:pt x="2152794" y="1644212"/>
                  </a:lnTo>
                  <a:lnTo>
                    <a:pt x="0" y="164421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6896" tIns="56896" rIns="56896" bIns="56896" numCol="1" spcCol="1270" anchor="b" anchorCtr="0">
              <a:noAutofit/>
            </a:bodyPr>
            <a:lstStyle/>
            <a:p>
              <a:pPr marL="0" marR="0" lvl="0" indent="0" algn="ctr" defTabSz="355600" rtl="0" eaLnBrk="1" fontAlgn="auto" latinLnBrk="0" hangingPunct="1">
                <a:lnSpc>
                  <a:spcPct val="90000"/>
                </a:lnSpc>
                <a:spcBef>
                  <a:spcPct val="0"/>
                </a:spcBef>
                <a:spcAft>
                  <a:spcPct val="35000"/>
                </a:spcAft>
                <a:buClrTx/>
                <a:buSzTx/>
                <a:buFontTx/>
                <a:buNone/>
                <a:tabLst/>
                <a:defRPr/>
              </a:pPr>
              <a:r>
                <a:rPr kumimoji="0" lang="en-GB" sz="1400" b="1" i="0" u="sng" strike="noStrike" kern="1200" cap="none" spc="0" normalizeH="0" baseline="0" noProof="0" dirty="0" smtClean="0">
                  <a:ln>
                    <a:noFill/>
                  </a:ln>
                  <a:solidFill>
                    <a:prstClr val="black">
                      <a:hueOff val="0"/>
                      <a:satOff val="0"/>
                      <a:lumOff val="0"/>
                      <a:alphaOff val="0"/>
                    </a:prstClr>
                  </a:solidFill>
                  <a:effectLst/>
                  <a:uLnTx/>
                  <a:uFillTx/>
                  <a:latin typeface="Arial" panose="020B0604020202020204" pitchFamily="34" charset="0"/>
                  <a:ea typeface="+mn-ea"/>
                  <a:cs typeface="Arial" panose="020B0604020202020204" pitchFamily="34" charset="0"/>
                </a:rPr>
                <a:t>Issues paper Pre-engagement (virtual)</a:t>
              </a:r>
            </a:p>
            <a:p>
              <a:pPr marL="0" marR="0" lvl="0" indent="0" algn="ctr" defTabSz="355600" rtl="0" eaLnBrk="1" fontAlgn="auto" latinLnBrk="0" hangingPunct="1">
                <a:lnSpc>
                  <a:spcPct val="90000"/>
                </a:lnSpc>
                <a:spcBef>
                  <a:spcPct val="0"/>
                </a:spcBef>
                <a:spcAft>
                  <a:spcPct val="35000"/>
                </a:spcAft>
                <a:buClrTx/>
                <a:buSzTx/>
                <a:buFontTx/>
                <a:buNone/>
                <a:tabLst/>
                <a:defRPr/>
              </a:pPr>
              <a:r>
                <a:rPr kumimoji="0" lang="en-GB" sz="1400" b="1" i="0" u="none" strike="noStrike" kern="1200" cap="none" spc="0" normalizeH="0" baseline="0" noProof="0" dirty="0" smtClean="0">
                  <a:ln>
                    <a:noFill/>
                  </a:ln>
                  <a:solidFill>
                    <a:prstClr val="black">
                      <a:hueOff val="0"/>
                      <a:satOff val="0"/>
                      <a:lumOff val="0"/>
                      <a:alphaOff val="0"/>
                    </a:prstClr>
                  </a:solidFill>
                  <a:effectLst/>
                  <a:uLnTx/>
                  <a:uFillTx/>
                  <a:latin typeface="Arial" panose="020B0604020202020204" pitchFamily="34" charset="0"/>
                  <a:ea typeface="+mn-ea"/>
                  <a:cs typeface="Arial" panose="020B0604020202020204" pitchFamily="34" charset="0"/>
                </a:rPr>
                <a:t>August – October 2021</a:t>
              </a:r>
            </a:p>
            <a:p>
              <a:pPr marL="0" marR="0" lvl="0" indent="0" algn="ctr" defTabSz="355600" rtl="0" eaLnBrk="1" fontAlgn="auto" latinLnBrk="0" hangingPunct="1">
                <a:lnSpc>
                  <a:spcPct val="90000"/>
                </a:lnSpc>
                <a:spcBef>
                  <a:spcPct val="0"/>
                </a:spcBef>
                <a:spcAft>
                  <a:spcPct val="35000"/>
                </a:spcAft>
                <a:buClrTx/>
                <a:buSzTx/>
                <a:buFontTx/>
                <a:buNone/>
                <a:tabLst/>
                <a:defRPr/>
              </a:pPr>
              <a:r>
                <a:rPr kumimoji="0" lang="en-GB" sz="1400" b="0" i="0" u="none" strike="noStrike" kern="1200" cap="none" spc="0" normalizeH="0" baseline="0" noProof="0" dirty="0" smtClean="0">
                  <a:ln>
                    <a:noFill/>
                  </a:ln>
                  <a:solidFill>
                    <a:prstClr val="black">
                      <a:hueOff val="0"/>
                      <a:satOff val="0"/>
                      <a:lumOff val="0"/>
                      <a:alphaOff val="0"/>
                    </a:prstClr>
                  </a:solidFill>
                  <a:effectLst/>
                  <a:uLnTx/>
                  <a:uFillTx/>
                  <a:latin typeface="Arial" panose="020B0604020202020204" pitchFamily="34" charset="0"/>
                  <a:ea typeface="+mn-ea"/>
                  <a:cs typeface="Arial" panose="020B0604020202020204" pitchFamily="34" charset="0"/>
                </a:rPr>
                <a:t>Pre-engagement with key stakeholders – internal and external</a:t>
              </a:r>
            </a:p>
            <a:p>
              <a:pPr marL="0" marR="0" lvl="0" indent="0" algn="ctr" defTabSz="355600" rtl="0" eaLnBrk="1" fontAlgn="auto" latinLnBrk="0" hangingPunct="1">
                <a:lnSpc>
                  <a:spcPct val="90000"/>
                </a:lnSpc>
                <a:spcBef>
                  <a:spcPct val="0"/>
                </a:spcBef>
                <a:spcAft>
                  <a:spcPct val="35000"/>
                </a:spcAft>
                <a:buClrTx/>
                <a:buSzTx/>
                <a:buFontTx/>
                <a:buNone/>
                <a:tabLst/>
                <a:defRPr/>
              </a:pPr>
              <a:endParaRPr kumimoji="0" lang="en-US" sz="9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endParaRPr>
            </a:p>
          </p:txBody>
        </p:sp>
        <p:sp>
          <p:nvSpPr>
            <p:cNvPr id="11" name="Oval 10"/>
            <p:cNvSpPr/>
            <p:nvPr/>
          </p:nvSpPr>
          <p:spPr>
            <a:xfrm>
              <a:off x="1818216" y="2840964"/>
              <a:ext cx="990285" cy="822106"/>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Aug- Oct 21</a:t>
              </a:r>
              <a:endParaRPr kumimoji="0" lang="en-GB"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2" name="Freeform 11"/>
            <p:cNvSpPr/>
            <p:nvPr/>
          </p:nvSpPr>
          <p:spPr>
            <a:xfrm>
              <a:off x="1279775" y="3868595"/>
              <a:ext cx="4542675" cy="2206638"/>
            </a:xfrm>
            <a:custGeom>
              <a:avLst/>
              <a:gdLst>
                <a:gd name="connsiteX0" fmla="*/ 0 w 2152794"/>
                <a:gd name="connsiteY0" fmla="*/ 0 h 1644212"/>
                <a:gd name="connsiteX1" fmla="*/ 2152794 w 2152794"/>
                <a:gd name="connsiteY1" fmla="*/ 0 h 1644212"/>
                <a:gd name="connsiteX2" fmla="*/ 2152794 w 2152794"/>
                <a:gd name="connsiteY2" fmla="*/ 1644212 h 1644212"/>
                <a:gd name="connsiteX3" fmla="*/ 0 w 2152794"/>
                <a:gd name="connsiteY3" fmla="*/ 1644212 h 1644212"/>
                <a:gd name="connsiteX4" fmla="*/ 0 w 2152794"/>
                <a:gd name="connsiteY4" fmla="*/ 0 h 1644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2794" h="1644212">
                  <a:moveTo>
                    <a:pt x="0" y="0"/>
                  </a:moveTo>
                  <a:lnTo>
                    <a:pt x="2152794" y="0"/>
                  </a:lnTo>
                  <a:lnTo>
                    <a:pt x="2152794" y="1644212"/>
                  </a:lnTo>
                  <a:lnTo>
                    <a:pt x="0" y="164421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6896" tIns="56896" rIns="56896" bIns="56896" numCol="1" spcCol="1270" anchor="t" anchorCtr="0">
              <a:noAutofit/>
            </a:bodyPr>
            <a:lstStyle/>
            <a:p>
              <a:pPr marL="0" marR="0" lvl="0" indent="0" algn="ctr" defTabSz="355600" rtl="0" eaLnBrk="1" fontAlgn="auto" latinLnBrk="0" hangingPunct="1">
                <a:lnSpc>
                  <a:spcPct val="90000"/>
                </a:lnSpc>
                <a:spcBef>
                  <a:spcPct val="0"/>
                </a:spcBef>
                <a:spcAft>
                  <a:spcPct val="35000"/>
                </a:spcAft>
                <a:buClrTx/>
                <a:buSzTx/>
                <a:buFontTx/>
                <a:buNone/>
                <a:tabLst/>
                <a:defRPr/>
              </a:pPr>
              <a:r>
                <a:rPr kumimoji="0" lang="en-GB" sz="1400" b="1" i="0" u="sng" strike="noStrike" kern="1200" cap="none" spc="0" normalizeH="0" baseline="0" noProof="0" dirty="0" smtClean="0">
                  <a:ln>
                    <a:noFill/>
                  </a:ln>
                  <a:solidFill>
                    <a:prstClr val="black">
                      <a:hueOff val="0"/>
                      <a:satOff val="0"/>
                      <a:lumOff val="0"/>
                      <a:alphaOff val="0"/>
                    </a:prstClr>
                  </a:solidFill>
                  <a:effectLst/>
                  <a:uLnTx/>
                  <a:uFillTx/>
                  <a:latin typeface="Arial" panose="020B0604020202020204" pitchFamily="34" charset="0"/>
                  <a:ea typeface="+mn-ea"/>
                  <a:cs typeface="Arial" panose="020B0604020202020204" pitchFamily="34" charset="0"/>
                </a:rPr>
                <a:t>Issues paper Engagement Period  (virtual)</a:t>
              </a:r>
            </a:p>
            <a:p>
              <a:pPr marL="0" marR="0" lvl="0" indent="0" algn="ctr" defTabSz="355600" rtl="0" eaLnBrk="1" fontAlgn="auto" latinLnBrk="0" hangingPunct="1">
                <a:lnSpc>
                  <a:spcPct val="90000"/>
                </a:lnSpc>
                <a:spcBef>
                  <a:spcPct val="0"/>
                </a:spcBef>
                <a:spcAft>
                  <a:spcPct val="35000"/>
                </a:spcAft>
                <a:buClrTx/>
                <a:buSzTx/>
                <a:buFontTx/>
                <a:buNone/>
                <a:tabLst/>
                <a:defRPr/>
              </a:pPr>
              <a:r>
                <a:rPr kumimoji="0" lang="en-GB" sz="1400" b="1" i="0" u="none" strike="noStrike" kern="1200" cap="none" spc="0" normalizeH="0" baseline="0" noProof="0" dirty="0" smtClean="0">
                  <a:ln>
                    <a:noFill/>
                  </a:ln>
                  <a:solidFill>
                    <a:prstClr val="black">
                      <a:hueOff val="0"/>
                      <a:satOff val="0"/>
                      <a:lumOff val="0"/>
                      <a:alphaOff val="0"/>
                    </a:prstClr>
                  </a:solidFill>
                  <a:effectLst/>
                  <a:uLnTx/>
                  <a:uFillTx/>
                  <a:latin typeface="Arial" panose="020B0604020202020204" pitchFamily="34" charset="0"/>
                  <a:ea typeface="+mn-ea"/>
                  <a:cs typeface="Arial" panose="020B0604020202020204" pitchFamily="34" charset="0"/>
                </a:rPr>
                <a:t>Early November to early February 2022</a:t>
              </a:r>
            </a:p>
            <a:p>
              <a:pPr marL="0" marR="0" lvl="0" indent="0" algn="ctr" defTabSz="355600" rtl="0" eaLnBrk="1" fontAlgn="auto" latinLnBrk="0" hangingPunct="1">
                <a:lnSpc>
                  <a:spcPct val="90000"/>
                </a:lnSpc>
                <a:spcBef>
                  <a:spcPct val="0"/>
                </a:spcBef>
                <a:spcAft>
                  <a:spcPct val="35000"/>
                </a:spcAft>
                <a:buClrTx/>
                <a:buSzTx/>
                <a:buFontTx/>
                <a:buNone/>
                <a:tabLst/>
                <a:defRPr/>
              </a:pPr>
              <a:r>
                <a:rPr kumimoji="0" lang="en-GB" sz="1400" b="0" i="0" u="none" strike="noStrike" kern="1200" cap="none" spc="0" normalizeH="0" baseline="0" noProof="0" dirty="0" smtClean="0">
                  <a:ln>
                    <a:noFill/>
                  </a:ln>
                  <a:solidFill>
                    <a:prstClr val="black">
                      <a:hueOff val="0"/>
                      <a:satOff val="0"/>
                      <a:lumOff val="0"/>
                      <a:alphaOff val="0"/>
                    </a:prstClr>
                  </a:solidFill>
                  <a:effectLst/>
                  <a:uLnTx/>
                  <a:uFillTx/>
                  <a:latin typeface="Arial" panose="020B0604020202020204" pitchFamily="34" charset="0"/>
                  <a:ea typeface="+mn-ea"/>
                  <a:cs typeface="Arial" panose="020B0604020202020204" pitchFamily="34" charset="0"/>
                </a:rPr>
                <a:t>- Patient engagement starts with publication of Issues Paper</a:t>
              </a:r>
            </a:p>
            <a:p>
              <a:pPr marL="0" marR="0" lvl="0" indent="0" algn="ctr" defTabSz="355600" rtl="0" eaLnBrk="1" fontAlgn="auto" latinLnBrk="0" hangingPunct="1">
                <a:lnSpc>
                  <a:spcPct val="90000"/>
                </a:lnSpc>
                <a:spcBef>
                  <a:spcPct val="0"/>
                </a:spcBef>
                <a:spcAft>
                  <a:spcPct val="35000"/>
                </a:spcAft>
                <a:buClrTx/>
                <a:buSzTx/>
                <a:buFontTx/>
                <a:buNone/>
                <a:tabLst/>
                <a:defRPr/>
              </a:pPr>
              <a:r>
                <a:rPr kumimoji="0" lang="en-GB" sz="1400" b="0" i="0" u="none" strike="noStrike" kern="1200" cap="none" spc="0" normalizeH="0" baseline="0" noProof="0" dirty="0" smtClean="0">
                  <a:ln>
                    <a:noFill/>
                  </a:ln>
                  <a:solidFill>
                    <a:prstClr val="black">
                      <a:hueOff val="0"/>
                      <a:satOff val="0"/>
                      <a:lumOff val="0"/>
                      <a:alphaOff val="0"/>
                    </a:prstClr>
                  </a:solidFill>
                  <a:effectLst/>
                  <a:uLnTx/>
                  <a:uFillTx/>
                  <a:latin typeface="Arial" panose="020B0604020202020204" pitchFamily="34" charset="0"/>
                  <a:ea typeface="+mn-ea"/>
                  <a:cs typeface="Arial" panose="020B0604020202020204" pitchFamily="34" charset="0"/>
                </a:rPr>
                <a:t>- 3 or 4 local meetings </a:t>
              </a:r>
            </a:p>
            <a:p>
              <a:pPr marL="0" marR="0" lvl="0" indent="0" algn="ctr" defTabSz="355600" rtl="0" eaLnBrk="1" fontAlgn="auto" latinLnBrk="0" hangingPunct="1">
                <a:lnSpc>
                  <a:spcPct val="90000"/>
                </a:lnSpc>
                <a:spcBef>
                  <a:spcPct val="0"/>
                </a:spcBef>
                <a:spcAft>
                  <a:spcPct val="35000"/>
                </a:spcAft>
                <a:buClrTx/>
                <a:buSzTx/>
                <a:buFontTx/>
                <a:buNone/>
                <a:tabLst/>
                <a:defRPr/>
              </a:pPr>
              <a:r>
                <a:rPr kumimoji="0" lang="en-GB" sz="1400" b="0" i="0" u="none" strike="noStrike" kern="1200" cap="none" spc="0" normalizeH="0" baseline="0" noProof="0" dirty="0" smtClean="0">
                  <a:ln>
                    <a:noFill/>
                  </a:ln>
                  <a:solidFill>
                    <a:prstClr val="black">
                      <a:hueOff val="0"/>
                      <a:satOff val="0"/>
                      <a:lumOff val="0"/>
                      <a:alphaOff val="0"/>
                    </a:prstClr>
                  </a:solidFill>
                  <a:effectLst/>
                  <a:uLnTx/>
                  <a:uFillTx/>
                  <a:latin typeface="Arial" panose="020B0604020202020204" pitchFamily="34" charset="0"/>
                  <a:ea typeface="+mn-ea"/>
                  <a:cs typeface="Arial" panose="020B0604020202020204" pitchFamily="34" charset="0"/>
                </a:rPr>
                <a:t>- 1 or 2 discussion events across the system -  to go into more of the detail</a:t>
              </a:r>
            </a:p>
            <a:p>
              <a:pPr marL="0" marR="0" lvl="0" indent="0" algn="ctr" defTabSz="355600" rtl="0" eaLnBrk="1" fontAlgn="auto" latinLnBrk="0" hangingPunct="1">
                <a:lnSpc>
                  <a:spcPct val="90000"/>
                </a:lnSpc>
                <a:spcBef>
                  <a:spcPct val="0"/>
                </a:spcBef>
                <a:spcAft>
                  <a:spcPct val="35000"/>
                </a:spcAft>
                <a:buClrTx/>
                <a:buSzTx/>
                <a:buFontTx/>
                <a:buNone/>
                <a:tabLst/>
                <a:defRPr/>
              </a:pPr>
              <a:r>
                <a:rPr kumimoji="0" lang="en-GB" sz="1400" b="0" i="0" u="none" strike="noStrike" kern="1200" cap="none" spc="0" normalizeH="0" baseline="0" noProof="0" dirty="0" smtClean="0">
                  <a:ln>
                    <a:noFill/>
                  </a:ln>
                  <a:solidFill>
                    <a:prstClr val="black">
                      <a:hueOff val="0"/>
                      <a:satOff val="0"/>
                      <a:lumOff val="0"/>
                      <a:alphaOff val="0"/>
                    </a:prstClr>
                  </a:solidFill>
                  <a:effectLst/>
                  <a:uLnTx/>
                  <a:uFillTx/>
                  <a:latin typeface="Arial" panose="020B0604020202020204" pitchFamily="34" charset="0"/>
                  <a:ea typeface="+mn-ea"/>
                  <a:cs typeface="Arial" panose="020B0604020202020204" pitchFamily="34" charset="0"/>
                </a:rPr>
                <a:t>- Separate meetings with faith groups and targeted groups who aren’t getting access – homeless, LGBTQ+</a:t>
              </a:r>
              <a:endParaRPr kumimoji="0" lang="en-US" sz="14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endParaRPr>
            </a:p>
          </p:txBody>
        </p:sp>
        <p:sp>
          <p:nvSpPr>
            <p:cNvPr id="14" name="Freeform 13"/>
            <p:cNvSpPr/>
            <p:nvPr/>
          </p:nvSpPr>
          <p:spPr>
            <a:xfrm>
              <a:off x="4222735" y="1196752"/>
              <a:ext cx="2152794" cy="1644212"/>
            </a:xfrm>
            <a:custGeom>
              <a:avLst/>
              <a:gdLst>
                <a:gd name="connsiteX0" fmla="*/ 0 w 2152794"/>
                <a:gd name="connsiteY0" fmla="*/ 0 h 1644212"/>
                <a:gd name="connsiteX1" fmla="*/ 2152794 w 2152794"/>
                <a:gd name="connsiteY1" fmla="*/ 0 h 1644212"/>
                <a:gd name="connsiteX2" fmla="*/ 2152794 w 2152794"/>
                <a:gd name="connsiteY2" fmla="*/ 1644212 h 1644212"/>
                <a:gd name="connsiteX3" fmla="*/ 0 w 2152794"/>
                <a:gd name="connsiteY3" fmla="*/ 1644212 h 1644212"/>
                <a:gd name="connsiteX4" fmla="*/ 0 w 2152794"/>
                <a:gd name="connsiteY4" fmla="*/ 0 h 1644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2794" h="1644212">
                  <a:moveTo>
                    <a:pt x="0" y="0"/>
                  </a:moveTo>
                  <a:lnTo>
                    <a:pt x="2152794" y="0"/>
                  </a:lnTo>
                  <a:lnTo>
                    <a:pt x="2152794" y="1644212"/>
                  </a:lnTo>
                  <a:lnTo>
                    <a:pt x="0" y="164421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6896" tIns="56896" rIns="56896" bIns="56896" numCol="1" spcCol="1270" anchor="t" anchorCtr="0">
              <a:noAutofit/>
            </a:bodyPr>
            <a:lstStyle/>
            <a:p>
              <a:pPr marL="0" marR="0" lvl="0" indent="0" algn="ctr" defTabSz="355600" rtl="0" eaLnBrk="1" fontAlgn="auto" latinLnBrk="0" hangingPunct="1">
                <a:lnSpc>
                  <a:spcPct val="90000"/>
                </a:lnSpc>
                <a:spcBef>
                  <a:spcPct val="0"/>
                </a:spcBef>
                <a:spcAft>
                  <a:spcPct val="35000"/>
                </a:spcAft>
                <a:buClrTx/>
                <a:buSzTx/>
                <a:buFontTx/>
                <a:buNone/>
                <a:tabLst/>
                <a:defRPr/>
              </a:pPr>
              <a:r>
                <a:rPr kumimoji="0" lang="en-GB" sz="1400" b="1" i="0" u="sng" strike="noStrike" kern="1200" cap="none" spc="0" normalizeH="0" baseline="0" noProof="0" dirty="0" smtClean="0">
                  <a:ln>
                    <a:noFill/>
                  </a:ln>
                  <a:solidFill>
                    <a:prstClr val="black">
                      <a:hueOff val="0"/>
                      <a:satOff val="0"/>
                      <a:lumOff val="0"/>
                      <a:alphaOff val="0"/>
                    </a:prstClr>
                  </a:solidFill>
                  <a:effectLst/>
                  <a:uLnTx/>
                  <a:uFillTx/>
                  <a:latin typeface="Arial" panose="020B0604020202020204" pitchFamily="34" charset="0"/>
                  <a:ea typeface="+mn-ea"/>
                  <a:cs typeface="Arial" panose="020B0604020202020204" pitchFamily="34" charset="0"/>
                </a:rPr>
                <a:t>Issues paper Engagement report                                        </a:t>
              </a:r>
              <a:r>
                <a:rPr kumimoji="0" lang="en-GB" sz="1400" b="1" i="0" u="none" strike="noStrike" kern="1200" cap="none" spc="0" normalizeH="0" baseline="0" noProof="0" dirty="0" smtClean="0">
                  <a:ln>
                    <a:noFill/>
                  </a:ln>
                  <a:solidFill>
                    <a:prstClr val="black">
                      <a:hueOff val="0"/>
                      <a:satOff val="0"/>
                      <a:lumOff val="0"/>
                      <a:alphaOff val="0"/>
                    </a:prstClr>
                  </a:solidFill>
                  <a:effectLst/>
                  <a:uLnTx/>
                  <a:uFillTx/>
                  <a:latin typeface="Arial" panose="020B0604020202020204" pitchFamily="34" charset="0"/>
                  <a:ea typeface="+mn-ea"/>
                  <a:cs typeface="Arial" panose="020B0604020202020204" pitchFamily="34" charset="0"/>
                </a:rPr>
                <a:t>February 2022                                                               </a:t>
              </a:r>
              <a:r>
                <a:rPr kumimoji="0" lang="en-GB" sz="1400" b="0" i="0" u="none" strike="noStrike" kern="1200" cap="none" spc="0" normalizeH="0" baseline="0" noProof="0" dirty="0" smtClean="0">
                  <a:ln>
                    <a:noFill/>
                  </a:ln>
                  <a:solidFill>
                    <a:prstClr val="black">
                      <a:hueOff val="0"/>
                      <a:satOff val="0"/>
                      <a:lumOff val="0"/>
                      <a:alphaOff val="0"/>
                    </a:prstClr>
                  </a:solidFill>
                  <a:effectLst/>
                  <a:uLnTx/>
                  <a:uFillTx/>
                  <a:latin typeface="Arial" panose="020B0604020202020204" pitchFamily="34" charset="0"/>
                  <a:ea typeface="+mn-ea"/>
                  <a:cs typeface="Arial" panose="020B0604020202020204" pitchFamily="34" charset="0"/>
                </a:rPr>
                <a:t>Writing up of report based on feedback from Issues paper and engagement exercises</a:t>
              </a:r>
            </a:p>
            <a:p>
              <a:pPr marL="0" marR="0" lvl="0" indent="0" algn="ctr" defTabSz="355600" rtl="0" eaLnBrk="1" fontAlgn="auto" latinLnBrk="0" hangingPunct="1">
                <a:lnSpc>
                  <a:spcPct val="90000"/>
                </a:lnSpc>
                <a:spcBef>
                  <a:spcPct val="0"/>
                </a:spcBef>
                <a:spcAft>
                  <a:spcPct val="35000"/>
                </a:spcAft>
                <a:buClrTx/>
                <a:buSzTx/>
                <a:buFontTx/>
                <a:buNone/>
                <a:tabLst/>
                <a:defRPr/>
              </a:pPr>
              <a:endParaRPr kumimoji="0" lang="en-US" sz="1400" b="0" i="0" u="none" strike="noStrike" kern="1200" cap="none" spc="0" normalizeH="0" baseline="0" noProof="0" dirty="0">
                <a:ln>
                  <a:noFill/>
                </a:ln>
                <a:solidFill>
                  <a:prstClr val="black">
                    <a:hueOff val="0"/>
                    <a:satOff val="0"/>
                    <a:lumOff val="0"/>
                    <a:alphaOff val="0"/>
                  </a:prstClr>
                </a:solidFill>
                <a:effectLst/>
                <a:uLnTx/>
                <a:uFillTx/>
                <a:latin typeface="Arial" panose="020B0604020202020204" pitchFamily="34" charset="0"/>
                <a:ea typeface="+mn-ea"/>
                <a:cs typeface="Arial" panose="020B0604020202020204" pitchFamily="34" charset="0"/>
              </a:endParaRPr>
            </a:p>
          </p:txBody>
        </p:sp>
        <p:sp>
          <p:nvSpPr>
            <p:cNvPr id="16" name="Freeform 15"/>
            <p:cNvSpPr/>
            <p:nvPr/>
          </p:nvSpPr>
          <p:spPr>
            <a:xfrm>
              <a:off x="5802257" y="3663069"/>
              <a:ext cx="2152794" cy="1644212"/>
            </a:xfrm>
            <a:custGeom>
              <a:avLst/>
              <a:gdLst>
                <a:gd name="connsiteX0" fmla="*/ 0 w 2152794"/>
                <a:gd name="connsiteY0" fmla="*/ 0 h 1644212"/>
                <a:gd name="connsiteX1" fmla="*/ 2152794 w 2152794"/>
                <a:gd name="connsiteY1" fmla="*/ 0 h 1644212"/>
                <a:gd name="connsiteX2" fmla="*/ 2152794 w 2152794"/>
                <a:gd name="connsiteY2" fmla="*/ 1644212 h 1644212"/>
                <a:gd name="connsiteX3" fmla="*/ 0 w 2152794"/>
                <a:gd name="connsiteY3" fmla="*/ 1644212 h 1644212"/>
                <a:gd name="connsiteX4" fmla="*/ 0 w 2152794"/>
                <a:gd name="connsiteY4" fmla="*/ 0 h 1644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2794" h="1644212">
                  <a:moveTo>
                    <a:pt x="0" y="0"/>
                  </a:moveTo>
                  <a:lnTo>
                    <a:pt x="2152794" y="0"/>
                  </a:lnTo>
                  <a:lnTo>
                    <a:pt x="2152794" y="1644212"/>
                  </a:lnTo>
                  <a:lnTo>
                    <a:pt x="0" y="164421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6896" tIns="56896" rIns="56896" bIns="56896" numCol="1" spcCol="1270" anchor="t" anchorCtr="0">
              <a:noAutofit/>
            </a:bodyPr>
            <a:lstStyle/>
            <a:p>
              <a:pPr marL="0" marR="0" lvl="0" indent="0" algn="ctr" defTabSz="355600" rtl="0" eaLnBrk="1" fontAlgn="auto" latinLnBrk="0" hangingPunct="1">
                <a:lnSpc>
                  <a:spcPct val="90000"/>
                </a:lnSpc>
                <a:spcBef>
                  <a:spcPct val="0"/>
                </a:spcBef>
                <a:spcAft>
                  <a:spcPct val="35000"/>
                </a:spcAft>
                <a:buClrTx/>
                <a:buSzTx/>
                <a:buFontTx/>
                <a:buNone/>
                <a:tabLst/>
                <a:defRPr/>
              </a:pPr>
              <a:endParaRPr kumimoji="0" lang="en-GB" sz="1400" b="1" i="0" u="sng" strike="noStrike" kern="1200" cap="none" spc="0" normalizeH="0" baseline="0" noProof="0" dirty="0" smtClean="0">
                <a:ln>
                  <a:noFill/>
                </a:ln>
                <a:solidFill>
                  <a:prstClr val="black">
                    <a:hueOff val="0"/>
                    <a:satOff val="0"/>
                    <a:lumOff val="0"/>
                    <a:alphaOff val="0"/>
                  </a:prstClr>
                </a:solidFill>
                <a:effectLst/>
                <a:uLnTx/>
                <a:uFillTx/>
                <a:latin typeface="Arial" panose="020B0604020202020204" pitchFamily="34" charset="0"/>
                <a:ea typeface="+mn-ea"/>
                <a:cs typeface="Arial" panose="020B0604020202020204" pitchFamily="34" charset="0"/>
              </a:endParaRPr>
            </a:p>
            <a:p>
              <a:pPr marL="0" marR="0" lvl="0" indent="0" algn="ctr" defTabSz="355600" rtl="0" eaLnBrk="1" fontAlgn="auto" latinLnBrk="0" hangingPunct="1">
                <a:lnSpc>
                  <a:spcPct val="90000"/>
                </a:lnSpc>
                <a:spcBef>
                  <a:spcPct val="0"/>
                </a:spcBef>
                <a:spcAft>
                  <a:spcPct val="35000"/>
                </a:spcAft>
                <a:buClrTx/>
                <a:buSzTx/>
                <a:buFontTx/>
                <a:buNone/>
                <a:tabLst/>
                <a:defRPr/>
              </a:pPr>
              <a:r>
                <a:rPr kumimoji="0" lang="en-GB" sz="1400" b="1" i="0" u="sng" strike="noStrike" kern="1200" cap="none" spc="0" normalizeH="0" baseline="0" noProof="0" dirty="0" smtClean="0">
                  <a:ln>
                    <a:noFill/>
                  </a:ln>
                  <a:solidFill>
                    <a:prstClr val="black">
                      <a:hueOff val="0"/>
                      <a:satOff val="0"/>
                      <a:lumOff val="0"/>
                      <a:alphaOff val="0"/>
                    </a:prstClr>
                  </a:solidFill>
                  <a:effectLst/>
                  <a:uLnTx/>
                  <a:uFillTx/>
                  <a:latin typeface="Arial" panose="020B0604020202020204" pitchFamily="34" charset="0"/>
                  <a:ea typeface="+mn-ea"/>
                  <a:cs typeface="Arial" panose="020B0604020202020204" pitchFamily="34" charset="0"/>
                </a:rPr>
                <a:t>Publish Issues Paper Engagement Report</a:t>
              </a:r>
            </a:p>
            <a:p>
              <a:pPr marL="0" marR="0" lvl="0" indent="0" algn="ctr" defTabSz="355600" rtl="0" eaLnBrk="1" fontAlgn="auto" latinLnBrk="0" hangingPunct="1">
                <a:lnSpc>
                  <a:spcPct val="90000"/>
                </a:lnSpc>
                <a:spcBef>
                  <a:spcPct val="0"/>
                </a:spcBef>
                <a:spcAft>
                  <a:spcPct val="35000"/>
                </a:spcAft>
                <a:buClrTx/>
                <a:buSzTx/>
                <a:buFontTx/>
                <a:buNone/>
                <a:tabLst/>
                <a:defRPr/>
              </a:pPr>
              <a:r>
                <a:rPr kumimoji="0" lang="en-GB" sz="1400" b="1" i="0" strike="noStrike" kern="1200" cap="none" spc="0" normalizeH="0" baseline="0" noProof="0" dirty="0" smtClean="0">
                  <a:ln>
                    <a:noFill/>
                  </a:ln>
                  <a:solidFill>
                    <a:prstClr val="black">
                      <a:hueOff val="0"/>
                      <a:satOff val="0"/>
                      <a:lumOff val="0"/>
                      <a:alphaOff val="0"/>
                    </a:prstClr>
                  </a:solidFill>
                  <a:effectLst/>
                  <a:uLnTx/>
                  <a:uFillTx/>
                  <a:latin typeface="Arial" panose="020B0604020202020204" pitchFamily="34" charset="0"/>
                  <a:ea typeface="+mn-ea"/>
                  <a:cs typeface="Arial" panose="020B0604020202020204" pitchFamily="34" charset="0"/>
                </a:rPr>
                <a:t>March 2022                                                </a:t>
              </a:r>
              <a:r>
                <a:rPr kumimoji="0" lang="en-GB" sz="1400" b="0" i="0" u="none" strike="noStrike" kern="1200" cap="none" spc="0" normalizeH="0" baseline="0" noProof="0" dirty="0" smtClean="0">
                  <a:ln>
                    <a:noFill/>
                  </a:ln>
                  <a:solidFill>
                    <a:prstClr val="black">
                      <a:hueOff val="0"/>
                      <a:satOff val="0"/>
                      <a:lumOff val="0"/>
                      <a:alphaOff val="0"/>
                    </a:prstClr>
                  </a:solidFill>
                  <a:effectLst/>
                  <a:uLnTx/>
                  <a:uFillTx/>
                  <a:latin typeface="Arial" panose="020B0604020202020204" pitchFamily="34" charset="0"/>
                  <a:ea typeface="+mn-ea"/>
                  <a:cs typeface="Arial" panose="020B0604020202020204" pitchFamily="34" charset="0"/>
                </a:rPr>
                <a:t>Publication of </a:t>
              </a:r>
              <a:r>
                <a:rPr kumimoji="0" lang="en-GB" sz="1400" b="0" i="0" u="sng" strike="noStrike" kern="1200" cap="none" spc="0" normalizeH="0" baseline="0" noProof="0" dirty="0" smtClean="0">
                  <a:ln>
                    <a:noFill/>
                  </a:ln>
                  <a:solidFill>
                    <a:prstClr val="black">
                      <a:hueOff val="0"/>
                      <a:satOff val="0"/>
                      <a:lumOff val="0"/>
                      <a:alphaOff val="0"/>
                    </a:prstClr>
                  </a:solidFill>
                  <a:effectLst/>
                  <a:uLnTx/>
                  <a:uFillTx/>
                  <a:latin typeface="Arial" panose="020B0604020202020204" pitchFamily="34" charset="0"/>
                  <a:ea typeface="+mn-ea"/>
                  <a:cs typeface="Arial" panose="020B0604020202020204" pitchFamily="34" charset="0"/>
                </a:rPr>
                <a:t>outcome report </a:t>
              </a:r>
              <a:r>
                <a:rPr kumimoji="0" lang="en-GB" sz="1400" b="0" i="0" u="none" strike="noStrike" kern="1200" cap="none" spc="0" normalizeH="0" baseline="0" noProof="0" dirty="0" smtClean="0">
                  <a:ln>
                    <a:noFill/>
                  </a:ln>
                  <a:solidFill>
                    <a:prstClr val="black">
                      <a:hueOff val="0"/>
                      <a:satOff val="0"/>
                      <a:lumOff val="0"/>
                      <a:alphaOff val="0"/>
                    </a:prstClr>
                  </a:solidFill>
                  <a:effectLst/>
                  <a:uLnTx/>
                  <a:uFillTx/>
                  <a:latin typeface="Arial" panose="020B0604020202020204" pitchFamily="34" charset="0"/>
                  <a:ea typeface="+mn-ea"/>
                  <a:cs typeface="Arial" panose="020B0604020202020204" pitchFamily="34" charset="0"/>
                </a:rPr>
                <a:t>and next steps- testing outcomes with public and stakeholders (feedback loop)</a:t>
              </a:r>
              <a:endParaRPr kumimoji="0" lang="en-US" sz="1400" b="0" i="0" u="none" strike="noStrike" kern="1200" cap="none" spc="0" normalizeH="0" baseline="0" noProof="0" dirty="0">
                <a:ln>
                  <a:noFill/>
                </a:ln>
                <a:solidFill>
                  <a:prstClr val="black">
                    <a:hueOff val="0"/>
                    <a:satOff val="0"/>
                    <a:lumOff val="0"/>
                    <a:alphaOff val="0"/>
                  </a:prstClr>
                </a:solidFill>
                <a:effectLst/>
                <a:uLnTx/>
                <a:uFillTx/>
                <a:latin typeface="Arial" panose="020B0604020202020204" pitchFamily="34" charset="0"/>
                <a:ea typeface="+mn-ea"/>
                <a:cs typeface="Arial" panose="020B0604020202020204" pitchFamily="34" charset="0"/>
              </a:endParaRPr>
            </a:p>
          </p:txBody>
        </p:sp>
      </p:grpSp>
      <p:sp>
        <p:nvSpPr>
          <p:cNvPr id="18" name="Oval 17"/>
          <p:cNvSpPr/>
          <p:nvPr/>
        </p:nvSpPr>
        <p:spPr>
          <a:xfrm>
            <a:off x="2783632" y="2840963"/>
            <a:ext cx="1149343" cy="822106"/>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Nov 21 – Feb 22</a:t>
            </a:r>
            <a:endParaRPr kumimoji="0" lang="en-GB"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9" name="Oval 18"/>
          <p:cNvSpPr/>
          <p:nvPr/>
        </p:nvSpPr>
        <p:spPr>
          <a:xfrm>
            <a:off x="4439816" y="2840963"/>
            <a:ext cx="1105889" cy="822106"/>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Feb 22</a:t>
            </a:r>
            <a:endParaRPr kumimoji="0" lang="en-GB"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0" name="Oval 19"/>
          <p:cNvSpPr/>
          <p:nvPr/>
        </p:nvSpPr>
        <p:spPr>
          <a:xfrm>
            <a:off x="6119742" y="2840963"/>
            <a:ext cx="1128386" cy="822106"/>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Mar 22</a:t>
            </a:r>
            <a:endParaRPr kumimoji="0" lang="en-GB"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1" name="Oval 20"/>
          <p:cNvSpPr/>
          <p:nvPr/>
        </p:nvSpPr>
        <p:spPr>
          <a:xfrm>
            <a:off x="7847934" y="2852936"/>
            <a:ext cx="1128386" cy="822106"/>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Apr-Jun 22</a:t>
            </a:r>
            <a:endParaRPr kumimoji="0" lang="en-GB"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2" name="Freeform 21"/>
          <p:cNvSpPr/>
          <p:nvPr/>
        </p:nvSpPr>
        <p:spPr>
          <a:xfrm>
            <a:off x="7118697" y="1196752"/>
            <a:ext cx="2433687" cy="1644212"/>
          </a:xfrm>
          <a:custGeom>
            <a:avLst/>
            <a:gdLst>
              <a:gd name="connsiteX0" fmla="*/ 0 w 2152794"/>
              <a:gd name="connsiteY0" fmla="*/ 0 h 1644212"/>
              <a:gd name="connsiteX1" fmla="*/ 2152794 w 2152794"/>
              <a:gd name="connsiteY1" fmla="*/ 0 h 1644212"/>
              <a:gd name="connsiteX2" fmla="*/ 2152794 w 2152794"/>
              <a:gd name="connsiteY2" fmla="*/ 1644212 h 1644212"/>
              <a:gd name="connsiteX3" fmla="*/ 0 w 2152794"/>
              <a:gd name="connsiteY3" fmla="*/ 1644212 h 1644212"/>
              <a:gd name="connsiteX4" fmla="*/ 0 w 2152794"/>
              <a:gd name="connsiteY4" fmla="*/ 0 h 1644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2794" h="1644212">
                <a:moveTo>
                  <a:pt x="0" y="0"/>
                </a:moveTo>
                <a:lnTo>
                  <a:pt x="2152794" y="0"/>
                </a:lnTo>
                <a:lnTo>
                  <a:pt x="2152794" y="1644212"/>
                </a:lnTo>
                <a:lnTo>
                  <a:pt x="0" y="164421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6896" tIns="56896" rIns="56896" bIns="56896" numCol="1" spcCol="1270" anchor="t" anchorCtr="0">
            <a:noAutofit/>
          </a:bodyPr>
          <a:lstStyle/>
          <a:p>
            <a:pPr marL="0" marR="0" lvl="0" indent="0" algn="ctr" defTabSz="355600" rtl="0" eaLnBrk="1" fontAlgn="auto" latinLnBrk="0" hangingPunct="1">
              <a:lnSpc>
                <a:spcPct val="90000"/>
              </a:lnSpc>
              <a:spcBef>
                <a:spcPct val="0"/>
              </a:spcBef>
              <a:spcAft>
                <a:spcPct val="35000"/>
              </a:spcAft>
              <a:buClrTx/>
              <a:buSzTx/>
              <a:buFontTx/>
              <a:buNone/>
              <a:tabLst/>
              <a:defRPr/>
            </a:pPr>
            <a:r>
              <a:rPr lang="en-GB" sz="1400" b="1" u="sng" dirty="0" smtClean="0">
                <a:solidFill>
                  <a:prstClr val="black">
                    <a:hueOff val="0"/>
                    <a:satOff val="0"/>
                    <a:lumOff val="0"/>
                    <a:alphaOff val="0"/>
                  </a:prstClr>
                </a:solidFill>
                <a:latin typeface="Arial" panose="020B0604020202020204" pitchFamily="34" charset="0"/>
                <a:cs typeface="Arial" panose="020B0604020202020204" pitchFamily="34" charset="0"/>
              </a:rPr>
              <a:t>Development of new model of care</a:t>
            </a:r>
          </a:p>
          <a:p>
            <a:pPr marL="0" marR="0" lvl="0" indent="0" algn="ctr" defTabSz="355600" rtl="0" eaLnBrk="1" fontAlgn="auto" latinLnBrk="0" hangingPunct="1">
              <a:lnSpc>
                <a:spcPct val="90000"/>
              </a:lnSpc>
              <a:spcBef>
                <a:spcPct val="0"/>
              </a:spcBef>
              <a:spcAft>
                <a:spcPct val="35000"/>
              </a:spcAft>
              <a:buClrTx/>
              <a:buSzTx/>
              <a:buFontTx/>
              <a:buNone/>
              <a:tabLst/>
              <a:defRPr/>
            </a:pPr>
            <a:r>
              <a:rPr kumimoji="0" lang="en-GB" sz="1400" b="1" i="0" u="none" strike="noStrike" kern="1200" cap="none" spc="0" normalizeH="0" baseline="0" noProof="0" dirty="0" smtClean="0">
                <a:ln>
                  <a:noFill/>
                </a:ln>
                <a:solidFill>
                  <a:prstClr val="black">
                    <a:hueOff val="0"/>
                    <a:satOff val="0"/>
                    <a:lumOff val="0"/>
                    <a:alphaOff val="0"/>
                  </a:prstClr>
                </a:solidFill>
                <a:effectLst/>
                <a:uLnTx/>
                <a:uFillTx/>
                <a:latin typeface="Arial" panose="020B0604020202020204" pitchFamily="34" charset="0"/>
                <a:ea typeface="+mn-ea"/>
                <a:cs typeface="Arial" panose="020B0604020202020204" pitchFamily="34" charset="0"/>
              </a:rPr>
              <a:t>April – July 2022</a:t>
            </a:r>
          </a:p>
          <a:p>
            <a:pPr marL="0" marR="0" lvl="0" indent="0" algn="ctr" defTabSz="355600" rtl="0" eaLnBrk="1" fontAlgn="auto" latinLnBrk="0" hangingPunct="1">
              <a:lnSpc>
                <a:spcPct val="90000"/>
              </a:lnSpc>
              <a:spcBef>
                <a:spcPct val="0"/>
              </a:spcBef>
              <a:spcAft>
                <a:spcPct val="35000"/>
              </a:spcAft>
              <a:buClrTx/>
              <a:buSzTx/>
              <a:buFontTx/>
              <a:buNone/>
              <a:tabLst/>
              <a:defRPr/>
            </a:pPr>
            <a:r>
              <a:rPr lang="en-GB" sz="1400" dirty="0" smtClean="0">
                <a:solidFill>
                  <a:prstClr val="black">
                    <a:hueOff val="0"/>
                    <a:satOff val="0"/>
                    <a:lumOff val="0"/>
                    <a:alphaOff val="0"/>
                  </a:prstClr>
                </a:solidFill>
                <a:latin typeface="Arial" panose="020B0604020202020204" pitchFamily="34" charset="0"/>
                <a:cs typeface="Arial" panose="020B0604020202020204" pitchFamily="34" charset="0"/>
              </a:rPr>
              <a:t>In Partnership with patients, clinicians and stakeholders develop model of care and services needed to deliver</a:t>
            </a:r>
            <a:endParaRPr kumimoji="0" lang="en-GB" sz="1400" b="0" i="0" u="none" strike="noStrike" kern="1200" cap="none" spc="0" normalizeH="0" baseline="0" noProof="0" dirty="0" smtClean="0">
              <a:ln>
                <a:noFill/>
              </a:ln>
              <a:solidFill>
                <a:prstClr val="black">
                  <a:hueOff val="0"/>
                  <a:satOff val="0"/>
                  <a:lumOff val="0"/>
                  <a:alphaOff val="0"/>
                </a:prstClr>
              </a:solidFill>
              <a:effectLst/>
              <a:uLnTx/>
              <a:uFillTx/>
              <a:latin typeface="Arial" panose="020B0604020202020204" pitchFamily="34" charset="0"/>
              <a:ea typeface="+mn-ea"/>
              <a:cs typeface="Arial" panose="020B0604020202020204" pitchFamily="34" charset="0"/>
            </a:endParaRPr>
          </a:p>
          <a:p>
            <a:pPr marL="0" marR="0" lvl="0" indent="0" algn="ctr" defTabSz="355600" rtl="0" eaLnBrk="1" fontAlgn="auto" latinLnBrk="0" hangingPunct="1">
              <a:lnSpc>
                <a:spcPct val="90000"/>
              </a:lnSpc>
              <a:spcBef>
                <a:spcPct val="0"/>
              </a:spcBef>
              <a:spcAft>
                <a:spcPct val="35000"/>
              </a:spcAft>
              <a:buClrTx/>
              <a:buSzTx/>
              <a:buFontTx/>
              <a:buNone/>
              <a:tabLst/>
              <a:defRPr/>
            </a:pPr>
            <a:endParaRPr kumimoji="0" lang="en-US" sz="1400" b="0" i="0" u="none" strike="noStrike" kern="1200" cap="none" spc="0" normalizeH="0" baseline="0" noProof="0" dirty="0">
              <a:ln>
                <a:noFill/>
              </a:ln>
              <a:solidFill>
                <a:prstClr val="black">
                  <a:hueOff val="0"/>
                  <a:satOff val="0"/>
                  <a:lumOff val="0"/>
                  <a:alphaOff val="0"/>
                </a:prstClr>
              </a:solidFill>
              <a:effectLst/>
              <a:uLnTx/>
              <a:uFillTx/>
              <a:latin typeface="Arial" panose="020B0604020202020204" pitchFamily="34" charset="0"/>
              <a:ea typeface="+mn-ea"/>
              <a:cs typeface="Arial" panose="020B0604020202020204" pitchFamily="34" charset="0"/>
            </a:endParaRPr>
          </a:p>
        </p:txBody>
      </p:sp>
      <p:sp>
        <p:nvSpPr>
          <p:cNvPr id="23" name="Oval 22"/>
          <p:cNvSpPr/>
          <p:nvPr/>
        </p:nvSpPr>
        <p:spPr>
          <a:xfrm>
            <a:off x="9504118" y="2852936"/>
            <a:ext cx="1128386" cy="822106"/>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smtClean="0">
                <a:solidFill>
                  <a:prstClr val="white"/>
                </a:solidFill>
                <a:latin typeface="Arial" panose="020B0604020202020204" pitchFamily="34" charset="0"/>
                <a:cs typeface="Arial" panose="020B0604020202020204" pitchFamily="34" charset="0"/>
              </a:rPr>
              <a:t>Aug-Oct</a:t>
            </a:r>
            <a:r>
              <a:rPr kumimoji="0" lang="en-GB" sz="12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 22</a:t>
            </a:r>
            <a:endParaRPr kumimoji="0" lang="en-GB"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4" name="Freeform 23"/>
          <p:cNvSpPr/>
          <p:nvPr/>
        </p:nvSpPr>
        <p:spPr>
          <a:xfrm>
            <a:off x="8846889" y="3815469"/>
            <a:ext cx="2433687" cy="1644212"/>
          </a:xfrm>
          <a:custGeom>
            <a:avLst/>
            <a:gdLst>
              <a:gd name="connsiteX0" fmla="*/ 0 w 2152794"/>
              <a:gd name="connsiteY0" fmla="*/ 0 h 1644212"/>
              <a:gd name="connsiteX1" fmla="*/ 2152794 w 2152794"/>
              <a:gd name="connsiteY1" fmla="*/ 0 h 1644212"/>
              <a:gd name="connsiteX2" fmla="*/ 2152794 w 2152794"/>
              <a:gd name="connsiteY2" fmla="*/ 1644212 h 1644212"/>
              <a:gd name="connsiteX3" fmla="*/ 0 w 2152794"/>
              <a:gd name="connsiteY3" fmla="*/ 1644212 h 1644212"/>
              <a:gd name="connsiteX4" fmla="*/ 0 w 2152794"/>
              <a:gd name="connsiteY4" fmla="*/ 0 h 1644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2794" h="1644212">
                <a:moveTo>
                  <a:pt x="0" y="0"/>
                </a:moveTo>
                <a:lnTo>
                  <a:pt x="2152794" y="0"/>
                </a:lnTo>
                <a:lnTo>
                  <a:pt x="2152794" y="1644212"/>
                </a:lnTo>
                <a:lnTo>
                  <a:pt x="0" y="164421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6896" tIns="56896" rIns="56896" bIns="56896" numCol="1" spcCol="1270" anchor="t" anchorCtr="0">
            <a:noAutofit/>
          </a:bodyPr>
          <a:lstStyle/>
          <a:p>
            <a:pPr marL="0" marR="0" lvl="0" indent="0" algn="ctr" defTabSz="355600" rtl="0" eaLnBrk="1" fontAlgn="auto" latinLnBrk="0" hangingPunct="1">
              <a:lnSpc>
                <a:spcPct val="90000"/>
              </a:lnSpc>
              <a:spcBef>
                <a:spcPct val="0"/>
              </a:spcBef>
              <a:spcAft>
                <a:spcPct val="35000"/>
              </a:spcAft>
              <a:buClrTx/>
              <a:buSzTx/>
              <a:buFontTx/>
              <a:buNone/>
              <a:tabLst/>
              <a:defRPr/>
            </a:pPr>
            <a:endParaRPr kumimoji="0" lang="en-GB" sz="1400" b="1" i="0" u="sng" strike="noStrike" kern="1200" cap="none" spc="0" normalizeH="0" baseline="0" noProof="0" dirty="0" smtClean="0">
              <a:ln>
                <a:noFill/>
              </a:ln>
              <a:solidFill>
                <a:prstClr val="black">
                  <a:hueOff val="0"/>
                  <a:satOff val="0"/>
                  <a:lumOff val="0"/>
                  <a:alphaOff val="0"/>
                </a:prstClr>
              </a:solidFill>
              <a:effectLst/>
              <a:uLnTx/>
              <a:uFillTx/>
              <a:latin typeface="Arial" panose="020B0604020202020204" pitchFamily="34" charset="0"/>
              <a:ea typeface="+mn-ea"/>
              <a:cs typeface="Arial" panose="020B0604020202020204" pitchFamily="34" charset="0"/>
            </a:endParaRPr>
          </a:p>
          <a:p>
            <a:pPr marL="0" marR="0" lvl="0" indent="0" algn="ctr" defTabSz="355600" rtl="0" eaLnBrk="1" fontAlgn="auto" latinLnBrk="0" hangingPunct="1">
              <a:lnSpc>
                <a:spcPct val="90000"/>
              </a:lnSpc>
              <a:spcBef>
                <a:spcPct val="0"/>
              </a:spcBef>
              <a:spcAft>
                <a:spcPct val="35000"/>
              </a:spcAft>
              <a:buClrTx/>
              <a:buSzTx/>
              <a:buFontTx/>
              <a:buNone/>
              <a:tabLst/>
              <a:defRPr/>
            </a:pPr>
            <a:r>
              <a:rPr kumimoji="0" lang="en-GB" sz="1400" b="1" i="0" u="sng" strike="noStrike" kern="1200" cap="none" spc="0" normalizeH="0" baseline="0" noProof="0" dirty="0" smtClean="0">
                <a:ln>
                  <a:noFill/>
                </a:ln>
                <a:solidFill>
                  <a:prstClr val="black">
                    <a:hueOff val="0"/>
                    <a:satOff val="0"/>
                    <a:lumOff val="0"/>
                    <a:alphaOff val="0"/>
                  </a:prstClr>
                </a:solidFill>
                <a:effectLst/>
                <a:uLnTx/>
                <a:uFillTx/>
                <a:latin typeface="Arial" panose="020B0604020202020204" pitchFamily="34" charset="0"/>
                <a:ea typeface="+mn-ea"/>
                <a:cs typeface="Arial" panose="020B0604020202020204" pitchFamily="34" charset="0"/>
              </a:rPr>
              <a:t>Public</a:t>
            </a:r>
            <a:r>
              <a:rPr kumimoji="0" lang="en-GB" sz="1400" b="1" i="0" u="sng" strike="noStrike" kern="1200" cap="none" spc="0" normalizeH="0" noProof="0" dirty="0" smtClean="0">
                <a:ln>
                  <a:noFill/>
                </a:ln>
                <a:solidFill>
                  <a:prstClr val="black">
                    <a:hueOff val="0"/>
                    <a:satOff val="0"/>
                    <a:lumOff val="0"/>
                    <a:alphaOff val="0"/>
                  </a:prstClr>
                </a:solidFill>
                <a:effectLst/>
                <a:uLnTx/>
                <a:uFillTx/>
                <a:latin typeface="Arial" panose="020B0604020202020204" pitchFamily="34" charset="0"/>
                <a:ea typeface="+mn-ea"/>
                <a:cs typeface="Arial" panose="020B0604020202020204" pitchFamily="34" charset="0"/>
              </a:rPr>
              <a:t> consultation</a:t>
            </a:r>
            <a:endParaRPr kumimoji="0" lang="en-GB" sz="1400" b="1" i="0" u="sng" strike="noStrike" kern="1200" cap="none" spc="0" normalizeH="0" baseline="0" noProof="0" dirty="0" smtClean="0">
              <a:ln>
                <a:noFill/>
              </a:ln>
              <a:solidFill>
                <a:prstClr val="black">
                  <a:hueOff val="0"/>
                  <a:satOff val="0"/>
                  <a:lumOff val="0"/>
                  <a:alphaOff val="0"/>
                </a:prstClr>
              </a:solidFill>
              <a:effectLst/>
              <a:uLnTx/>
              <a:uFillTx/>
              <a:latin typeface="Arial" panose="020B0604020202020204" pitchFamily="34" charset="0"/>
              <a:ea typeface="+mn-ea"/>
              <a:cs typeface="Arial" panose="020B0604020202020204" pitchFamily="34" charset="0"/>
            </a:endParaRPr>
          </a:p>
          <a:p>
            <a:pPr marL="0" marR="0" lvl="0" indent="0" algn="ctr" defTabSz="355600" rtl="0" eaLnBrk="1" fontAlgn="auto" latinLnBrk="0" hangingPunct="1">
              <a:lnSpc>
                <a:spcPct val="90000"/>
              </a:lnSpc>
              <a:spcBef>
                <a:spcPct val="0"/>
              </a:spcBef>
              <a:spcAft>
                <a:spcPct val="35000"/>
              </a:spcAft>
              <a:buClrTx/>
              <a:buSzTx/>
              <a:buFontTx/>
              <a:buNone/>
              <a:tabLst/>
              <a:defRPr/>
            </a:pPr>
            <a:r>
              <a:rPr kumimoji="0" lang="en-GB" sz="1400" b="1" i="0" strike="noStrike" kern="1200" cap="none" spc="0" normalizeH="0" baseline="0" noProof="0" dirty="0" smtClean="0">
                <a:ln>
                  <a:noFill/>
                </a:ln>
                <a:solidFill>
                  <a:prstClr val="black">
                    <a:hueOff val="0"/>
                    <a:satOff val="0"/>
                    <a:lumOff val="0"/>
                    <a:alphaOff val="0"/>
                  </a:prstClr>
                </a:solidFill>
                <a:effectLst/>
                <a:uLnTx/>
                <a:uFillTx/>
                <a:latin typeface="Arial" panose="020B0604020202020204" pitchFamily="34" charset="0"/>
                <a:ea typeface="+mn-ea"/>
                <a:cs typeface="Arial" panose="020B0604020202020204" pitchFamily="34" charset="0"/>
              </a:rPr>
              <a:t>August – October</a:t>
            </a:r>
            <a:r>
              <a:rPr kumimoji="0" lang="en-GB" sz="1400" b="1" i="0" strike="noStrike" kern="1200" cap="none" spc="0" normalizeH="0" noProof="0" dirty="0" smtClean="0">
                <a:ln>
                  <a:noFill/>
                </a:ln>
                <a:solidFill>
                  <a:prstClr val="black">
                    <a:hueOff val="0"/>
                    <a:satOff val="0"/>
                    <a:lumOff val="0"/>
                    <a:alphaOff val="0"/>
                  </a:prstClr>
                </a:solidFill>
                <a:effectLst/>
                <a:uLnTx/>
                <a:uFillTx/>
                <a:latin typeface="Arial" panose="020B0604020202020204" pitchFamily="34" charset="0"/>
                <a:ea typeface="+mn-ea"/>
                <a:cs typeface="Arial" panose="020B0604020202020204" pitchFamily="34" charset="0"/>
              </a:rPr>
              <a:t> 2022</a:t>
            </a:r>
          </a:p>
          <a:p>
            <a:pPr marL="0" marR="0" lvl="0" indent="0" algn="ctr" defTabSz="355600" rtl="0" eaLnBrk="1" fontAlgn="auto" latinLnBrk="0" hangingPunct="1">
              <a:lnSpc>
                <a:spcPct val="90000"/>
              </a:lnSpc>
              <a:spcBef>
                <a:spcPct val="0"/>
              </a:spcBef>
              <a:spcAft>
                <a:spcPct val="35000"/>
              </a:spcAft>
              <a:buClrTx/>
              <a:buSzTx/>
              <a:buFontTx/>
              <a:buNone/>
              <a:tabLst/>
              <a:defRPr/>
            </a:pPr>
            <a:r>
              <a:rPr kumimoji="0" lang="en-GB" sz="1400" b="0" i="0" u="none" strike="noStrike" kern="1200" cap="none" spc="0" normalizeH="0" baseline="0" noProof="0" dirty="0" smtClean="0">
                <a:ln>
                  <a:noFill/>
                </a:ln>
                <a:solidFill>
                  <a:prstClr val="black">
                    <a:hueOff val="0"/>
                    <a:satOff val="0"/>
                    <a:lumOff val="0"/>
                    <a:alphaOff val="0"/>
                  </a:prstClr>
                </a:solidFill>
                <a:effectLst/>
                <a:uLnTx/>
                <a:uFillTx/>
                <a:latin typeface="Arial" panose="020B0604020202020204" pitchFamily="34" charset="0"/>
                <a:ea typeface="+mn-ea"/>
                <a:cs typeface="Arial" panose="020B0604020202020204" pitchFamily="34" charset="0"/>
              </a:rPr>
              <a:t>Public consultation on changes to services if needed</a:t>
            </a:r>
            <a:endParaRPr kumimoji="0" lang="en-US" sz="1400" b="0" i="0" u="none" strike="noStrike" kern="1200" cap="none" spc="0" normalizeH="0" baseline="0" noProof="0" dirty="0">
              <a:ln>
                <a:noFill/>
              </a:ln>
              <a:solidFill>
                <a:prstClr val="black">
                  <a:hueOff val="0"/>
                  <a:satOff val="0"/>
                  <a:lumOff val="0"/>
                  <a:alphaOff val="0"/>
                </a:prstClr>
              </a:solidFill>
              <a:effectLst/>
              <a:uLnTx/>
              <a:uFillTx/>
              <a:latin typeface="Arial" panose="020B0604020202020204" pitchFamily="34" charset="0"/>
              <a:ea typeface="+mn-ea"/>
              <a:cs typeface="Arial" panose="020B0604020202020204" pitchFamily="34" charset="0"/>
            </a:endParaRPr>
          </a:p>
        </p:txBody>
      </p:sp>
      <p:cxnSp>
        <p:nvCxnSpPr>
          <p:cNvPr id="26" name="Straight Arrow Connector 25"/>
          <p:cNvCxnSpPr/>
          <p:nvPr/>
        </p:nvCxnSpPr>
        <p:spPr>
          <a:xfrm>
            <a:off x="1783904" y="2861320"/>
            <a:ext cx="0" cy="720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47204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9413</TotalTime>
  <Words>1748</Words>
  <Application>Microsoft Office PowerPoint</Application>
  <PresentationFormat>Widescreen</PresentationFormat>
  <Paragraphs>153</Paragraphs>
  <Slides>11</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 NWL Community-based Specialist Palliative Care (18+) Review Programme  Update for JHOSC  25 November 2021 </vt:lpstr>
      <vt:lpstr>Context</vt:lpstr>
      <vt:lpstr>NW London’s adult community-based specialist palliative care (SPC) provision</vt:lpstr>
      <vt:lpstr>Scope - What will this cover</vt:lpstr>
      <vt:lpstr>Why things need to change?</vt:lpstr>
      <vt:lpstr>How we plan to do this - our objectives:</vt:lpstr>
      <vt:lpstr>Issues paper and survey published </vt:lpstr>
      <vt:lpstr>Issues paper</vt:lpstr>
      <vt:lpstr>Timeline: August 2021 – August 2022 </vt:lpstr>
      <vt:lpstr>Diagram of overall comms &amp; engagement strategy up until March 2022</vt:lpstr>
      <vt:lpstr>Proposed programme stakeholder workshops and early workstreams</vt:lpstr>
    </vt:vector>
  </TitlesOfParts>
  <Company>NWLCCCG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title slide</dc:title>
  <dc:creator>Jessica Abrey</dc:creator>
  <cp:lastModifiedBy>Andrew Pike</cp:lastModifiedBy>
  <cp:revision>156</cp:revision>
  <dcterms:created xsi:type="dcterms:W3CDTF">2021-05-11T15:23:49Z</dcterms:created>
  <dcterms:modified xsi:type="dcterms:W3CDTF">2021-11-29T15:48:23Z</dcterms:modified>
</cp:coreProperties>
</file>